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1"/>
  </p:notesMasterIdLst>
  <p:sldIdLst>
    <p:sldId id="281" r:id="rId3"/>
    <p:sldId id="306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283" r:id="rId12"/>
    <p:sldId id="303" r:id="rId13"/>
    <p:sldId id="305" r:id="rId14"/>
    <p:sldId id="304" r:id="rId15"/>
    <p:sldId id="284" r:id="rId16"/>
    <p:sldId id="307" r:id="rId17"/>
    <p:sldId id="308" r:id="rId18"/>
    <p:sldId id="310" r:id="rId19"/>
    <p:sldId id="31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89704" autoAdjust="0"/>
  </p:normalViewPr>
  <p:slideViewPr>
    <p:cSldViewPr showGuides="1">
      <p:cViewPr varScale="1">
        <p:scale>
          <a:sx n="77" d="100"/>
          <a:sy n="77" d="100"/>
        </p:scale>
        <p:origin x="1622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A41CE-EF99-48B1-B824-7A5C4F59CA7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F2CEA-6EA2-4CFF-BC63-2BB57C9B86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49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37032140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34988264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13198787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16783572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15117588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3002738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31836398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31542536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20405199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20585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517069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1862967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424704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30888601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2097245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42913265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4694504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587605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235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9128"/>
            <a:ext cx="7954742" cy="243143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Основные единицы</a:t>
            </a:r>
          </a:p>
          <a:p>
            <a:pPr algn="ctr"/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 системы СИ и их эталоны</a:t>
            </a:r>
          </a:p>
          <a:p>
            <a:pPr algn="ctr"/>
            <a:r>
              <a:rPr lang="ru-RU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</a:rPr>
              <a:t>СП 2 Сделать краткий конспект</a:t>
            </a:r>
          </a:p>
        </p:txBody>
      </p:sp>
      <p:pic>
        <p:nvPicPr>
          <p:cNvPr id="1026" name="Picture 2" descr="Картинки по запросу эталон метра в париж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71" y="2165210"/>
            <a:ext cx="6552728" cy="4683662"/>
          </a:xfrm>
          <a:prstGeom prst="rect">
            <a:avLst/>
          </a:prstGeom>
          <a:ln>
            <a:noFill/>
          </a:ln>
          <a:effectLst>
            <a:glow rad="1905000">
              <a:schemeClr val="accent1">
                <a:alpha val="0"/>
              </a:schemeClr>
            </a:glow>
            <a:softEdge rad="787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эталон килограмм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3573016"/>
            <a:ext cx="2553072" cy="2744554"/>
          </a:xfrm>
          <a:prstGeom prst="rect">
            <a:avLst/>
          </a:prstGeom>
          <a:noFill/>
          <a:effectLst>
            <a:glow rad="1676400">
              <a:schemeClr val="bg1">
                <a:lumMod val="75000"/>
                <a:alpha val="42000"/>
              </a:schemeClr>
            </a:glow>
            <a:softEdge rad="393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184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 descr="Картинки по запросу смотрит на ча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Картинки по запросу смотрит на час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160337"/>
            <a:ext cx="68889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00FF"/>
                </a:solidFill>
              </a:rPr>
              <a:t>Единица силы тока - </a:t>
            </a:r>
            <a:r>
              <a:rPr lang="ru-RU" sz="4400" b="1" dirty="0">
                <a:solidFill>
                  <a:srgbClr val="FF0000"/>
                </a:solidFill>
              </a:rPr>
              <a:t>ампер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9643" y="936429"/>
            <a:ext cx="88089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1 ампер </a:t>
            </a:r>
            <a:r>
              <a:rPr lang="ru-RU" sz="2400" b="1" dirty="0">
                <a:solidFill>
                  <a:srgbClr val="0000FF"/>
                </a:solidFill>
              </a:rPr>
              <a:t>– сила тока, которая при прохождении по двум параллельным проводникам бесконечной длины и ничтожно малого кругового сечения, расположенным на расстоянии 1м один от другого в вакууме, создал бы  между  этими проводниками силу, равную 2∙10</a:t>
            </a:r>
            <a:r>
              <a:rPr lang="ru-RU" sz="2400" b="1" baseline="30000" dirty="0">
                <a:solidFill>
                  <a:srgbClr val="0000FF"/>
                </a:solidFill>
              </a:rPr>
              <a:t>-7</a:t>
            </a:r>
            <a:r>
              <a:rPr lang="ru-RU" sz="2400" b="1" dirty="0">
                <a:solidFill>
                  <a:srgbClr val="0000FF"/>
                </a:solidFill>
              </a:rPr>
              <a:t>Н на каждый метр длины</a:t>
            </a:r>
          </a:p>
        </p:txBody>
      </p:sp>
      <p:pic>
        <p:nvPicPr>
          <p:cNvPr id="4100" name="Picture 4" descr="Картинки по запросу токовые весы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2" y="2780928"/>
            <a:ext cx="3290649" cy="36562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4005064"/>
            <a:ext cx="2857500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619672" y="6381328"/>
            <a:ext cx="3875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</a:rPr>
              <a:t>Токовые весы – эталонная установка</a:t>
            </a:r>
            <a:endParaRPr lang="ru-RU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154252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 descr="Картинки по запросу смотрит на ча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Картинки по запросу смотрит на час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160337"/>
            <a:ext cx="619656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0000FF"/>
                </a:solidFill>
              </a:rPr>
              <a:t>Единица </a:t>
            </a:r>
            <a:r>
              <a:rPr lang="ru-RU" sz="3600" b="1" dirty="0" err="1">
                <a:solidFill>
                  <a:srgbClr val="0000FF"/>
                </a:solidFill>
              </a:rPr>
              <a:t>термодинамеческой</a:t>
            </a:r>
            <a:endParaRPr lang="ru-RU" sz="3600" b="1" dirty="0">
              <a:solidFill>
                <a:srgbClr val="0000FF"/>
              </a:solidFill>
            </a:endParaRPr>
          </a:p>
          <a:p>
            <a:pPr algn="ctr"/>
            <a:r>
              <a:rPr lang="ru-RU" sz="3600" b="1" dirty="0">
                <a:solidFill>
                  <a:srgbClr val="0000FF"/>
                </a:solidFill>
              </a:rPr>
              <a:t> температуры - </a:t>
            </a:r>
            <a:r>
              <a:rPr lang="ru-RU" sz="3600" b="1" dirty="0">
                <a:solidFill>
                  <a:srgbClr val="FF0000"/>
                </a:solidFill>
              </a:rPr>
              <a:t>кельвин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7516" y="1484784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1 кельвин </a:t>
            </a:r>
            <a:r>
              <a:rPr lang="ru-RU" sz="2800" b="1" dirty="0">
                <a:solidFill>
                  <a:srgbClr val="0000FF"/>
                </a:solidFill>
              </a:rPr>
              <a:t>– 1/273,16 часть термодинамической температуры тройной точки воды</a:t>
            </a:r>
          </a:p>
        </p:txBody>
      </p:sp>
      <p:pic>
        <p:nvPicPr>
          <p:cNvPr id="5124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438891"/>
            <a:ext cx="5415101" cy="41143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Картинки по запросу во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4077071"/>
            <a:ext cx="2593587" cy="14588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563606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 descr="Картинки по запросу смотрит на ча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Картинки по запросу смотрит на час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2" descr="Картинки по запросу УПС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766" y="312739"/>
            <a:ext cx="8136657" cy="4628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1600" y="5517232"/>
            <a:ext cx="74168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FF"/>
                </a:solidFill>
              </a:rPr>
              <a:t>Установка для воспроизведения температурных точек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682283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 descr="Картинки по запросу смотрит на ча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Картинки по запросу смотрит на час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30326" y="299323"/>
            <a:ext cx="84833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FF"/>
                </a:solidFill>
              </a:rPr>
              <a:t>Единица количества вещества - </a:t>
            </a:r>
            <a:r>
              <a:rPr lang="ru-RU" sz="4000" b="1" dirty="0">
                <a:solidFill>
                  <a:srgbClr val="FF0000"/>
                </a:solidFill>
              </a:rPr>
              <a:t>моль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7543" y="1196752"/>
            <a:ext cx="88089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1 моль </a:t>
            </a:r>
            <a:r>
              <a:rPr lang="ru-RU" sz="2400" b="1" dirty="0">
                <a:solidFill>
                  <a:srgbClr val="0000FF"/>
                </a:solidFill>
              </a:rPr>
              <a:t>– количество вещества системы,</a:t>
            </a:r>
          </a:p>
          <a:p>
            <a:pPr algn="ctr"/>
            <a:r>
              <a:rPr lang="ru-RU" sz="2400" b="1" dirty="0">
                <a:solidFill>
                  <a:srgbClr val="0000FF"/>
                </a:solidFill>
              </a:rPr>
              <a:t> содержащее столько же структурных элементов, сколько атомов содержится в углероде -12 массой 0,012 кг.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93161" y="2852936"/>
            <a:ext cx="72427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pl-PL" sz="5400" b="1" i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</a:t>
            </a:r>
            <a:r>
              <a:rPr lang="pl-PL" sz="5400" b="1" cap="none" spc="50" baseline="-250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</a:t>
            </a:r>
            <a:r>
              <a:rPr lang="pl-PL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= 6,022 140 857·10</a:t>
            </a:r>
            <a:r>
              <a:rPr lang="pl-PL" sz="5400" b="1" cap="none" spc="50" baseline="300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23</a:t>
            </a:r>
            <a:r>
              <a:rPr lang="pl-PL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194" name="Picture 2" descr="Картинки по запросу количество вещества мол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375" y="3933054"/>
            <a:ext cx="4544605" cy="2563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038246" y="4891541"/>
            <a:ext cx="40379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Эталона в настоящее время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 не существует!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92925351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1052736"/>
            <a:ext cx="82369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1 кандела </a:t>
            </a:r>
            <a:r>
              <a:rPr lang="ru-RU" sz="2400" b="1" dirty="0">
                <a:solidFill>
                  <a:srgbClr val="0000FF"/>
                </a:solidFill>
              </a:rPr>
              <a:t>– сила света в заданном направлении источника, испускающего монохроматическое излучение частотой 540∙10</a:t>
            </a:r>
            <a:r>
              <a:rPr lang="ru-RU" sz="2400" b="1" baseline="30000" dirty="0">
                <a:solidFill>
                  <a:srgbClr val="0000FF"/>
                </a:solidFill>
              </a:rPr>
              <a:t>12</a:t>
            </a:r>
            <a:r>
              <a:rPr lang="ru-RU" sz="2400" b="1" dirty="0">
                <a:solidFill>
                  <a:srgbClr val="0000FF"/>
                </a:solidFill>
              </a:rPr>
              <a:t> Гц, энергетическая сила света которого в этом направлении составляет 1/683 Вт/ср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248164"/>
            <a:ext cx="72288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FF"/>
                </a:solidFill>
              </a:rPr>
              <a:t>Единица силы света  – </a:t>
            </a:r>
            <a:r>
              <a:rPr lang="ru-RU" sz="4000" b="1" dirty="0">
                <a:solidFill>
                  <a:srgbClr val="FF0000"/>
                </a:solidFill>
              </a:rPr>
              <a:t>кандела</a:t>
            </a:r>
            <a:r>
              <a:rPr lang="ru-RU" sz="4000" b="1" dirty="0">
                <a:solidFill>
                  <a:srgbClr val="0000FF"/>
                </a:solidFill>
              </a:rPr>
              <a:t> </a:t>
            </a:r>
          </a:p>
        </p:txBody>
      </p:sp>
      <p:pic>
        <p:nvPicPr>
          <p:cNvPr id="11" name="Рисунок 10" descr="device_GET5-200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791" y="3356992"/>
            <a:ext cx="4086225" cy="2838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get5-2012-2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4037" y="3563795"/>
            <a:ext cx="3790950" cy="2628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827584" y="6279703"/>
            <a:ext cx="7697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</a:rPr>
              <a:t>Установка для воспроизведения единицы силы света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9218" name="Picture 2" descr="Картинки по запросу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2180953"/>
            <a:ext cx="1407789" cy="140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4272698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8032" y="-27384"/>
            <a:ext cx="87484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FF0000"/>
                </a:solidFill>
              </a:rPr>
              <a:t>Формула размерности - </a:t>
            </a:r>
            <a:r>
              <a:rPr lang="ru-RU" sz="3000" b="1" dirty="0">
                <a:solidFill>
                  <a:srgbClr val="0000FF"/>
                </a:solidFill>
              </a:rPr>
              <a:t>соотношение, определяющее связь между данной производной единицей и основными единицами системы.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292219"/>
              </p:ext>
            </p:extLst>
          </p:nvPr>
        </p:nvGraphicFramePr>
        <p:xfrm>
          <a:off x="0" y="1412776"/>
          <a:ext cx="9143999" cy="5486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7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37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59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9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69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244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Основная величина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СИ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Единица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измерений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Обозначение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8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международное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русское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</a:rPr>
                        <a:t>в формуле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447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Основные единицы системы СИ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8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Длина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метр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L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8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Масса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килограмм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kg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кг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M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48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Время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секунда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T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48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Сила электрического тока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ампер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I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48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Термодинамическая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температура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кельвин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sym typeface="Symbol"/>
                        </a:rPr>
                        <a:t>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48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Количество вещества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моль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mol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моль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N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48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Сила света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кандела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cd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кд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J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0846431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89240" y="764704"/>
            <a:ext cx="30598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FF0000"/>
                </a:solidFill>
              </a:rPr>
              <a:t>Площадь</a:t>
            </a:r>
            <a:endParaRPr lang="ru-RU" sz="3000" b="1" dirty="0">
              <a:solidFill>
                <a:srgbClr val="0000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64088" y="1556792"/>
            <a:ext cx="35101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[</a:t>
            </a:r>
            <a:r>
              <a:rPr lang="en-US" sz="4800" i="1" dirty="0">
                <a:solidFill>
                  <a:srgbClr val="0000FF"/>
                </a:solidFill>
                <a:cs typeface="Times New Roman" panose="02020603050405020304" pitchFamily="18" charset="0"/>
              </a:rPr>
              <a:t>S</a:t>
            </a:r>
            <a:r>
              <a:rPr lang="ru-RU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]=</a:t>
            </a:r>
            <a:r>
              <a:rPr lang="en-US" sz="4800" i="1" dirty="0">
                <a:solidFill>
                  <a:srgbClr val="0000FF"/>
                </a:solidFill>
                <a:cs typeface="Times New Roman" panose="02020603050405020304" pitchFamily="18" charset="0"/>
              </a:rPr>
              <a:t>L</a:t>
            </a:r>
            <a:r>
              <a:rPr lang="ru-RU" sz="4800" i="1" dirty="0">
                <a:solidFill>
                  <a:srgbClr val="0000FF"/>
                </a:solidFill>
                <a:cs typeface="Times New Roman" panose="02020603050405020304" pitchFamily="18" charset="0"/>
              </a:rPr>
              <a:t>∙</a:t>
            </a:r>
            <a:r>
              <a:rPr lang="en-US" sz="4800" i="1" dirty="0">
                <a:solidFill>
                  <a:srgbClr val="0000FF"/>
                </a:solidFill>
                <a:cs typeface="Times New Roman" panose="02020603050405020304" pitchFamily="18" charset="0"/>
              </a:rPr>
              <a:t>L</a:t>
            </a:r>
            <a:r>
              <a:rPr lang="ru-RU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=</a:t>
            </a:r>
            <a:r>
              <a:rPr lang="en-US" sz="4800" i="1" dirty="0">
                <a:solidFill>
                  <a:srgbClr val="0000FF"/>
                </a:solidFill>
                <a:cs typeface="Times New Roman" panose="02020603050405020304" pitchFamily="18" charset="0"/>
              </a:rPr>
              <a:t>L</a:t>
            </a:r>
            <a:r>
              <a:rPr lang="ru-RU" sz="4800" baseline="30000" dirty="0">
                <a:solidFill>
                  <a:srgbClr val="0000FF"/>
                </a:solidFill>
                <a:cs typeface="Times New Roman" panose="02020603050405020304" pitchFamily="18" charset="0"/>
              </a:rPr>
              <a:t>2</a:t>
            </a:r>
            <a:endParaRPr lang="ru-RU" sz="48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2050" name="Picture 2" descr="Картинки по запросу площадь прямоугольни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514043"/>
            <a:ext cx="4953000" cy="28575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4953000" cy="213938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5724128" y="3968203"/>
            <a:ext cx="30598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FF0000"/>
                </a:solidFill>
              </a:rPr>
              <a:t>Объем</a:t>
            </a:r>
            <a:endParaRPr lang="ru-RU" sz="3000" b="1" dirty="0">
              <a:solidFill>
                <a:srgbClr val="0000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98976" y="4653136"/>
            <a:ext cx="35101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[</a:t>
            </a:r>
            <a:r>
              <a:rPr lang="en-US" sz="4800" i="1" dirty="0">
                <a:solidFill>
                  <a:srgbClr val="0000FF"/>
                </a:solidFill>
                <a:cs typeface="Times New Roman" panose="02020603050405020304" pitchFamily="18" charset="0"/>
              </a:rPr>
              <a:t>V</a:t>
            </a:r>
            <a:r>
              <a:rPr lang="ru-RU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]=</a:t>
            </a:r>
            <a:r>
              <a:rPr lang="en-US" sz="4800" i="1" dirty="0">
                <a:solidFill>
                  <a:srgbClr val="0000FF"/>
                </a:solidFill>
                <a:cs typeface="Times New Roman" panose="02020603050405020304" pitchFamily="18" charset="0"/>
              </a:rPr>
              <a:t>L</a:t>
            </a:r>
            <a:r>
              <a:rPr lang="ru-RU" sz="4800" i="1" dirty="0">
                <a:solidFill>
                  <a:srgbClr val="0000FF"/>
                </a:solidFill>
                <a:cs typeface="Times New Roman" panose="02020603050405020304" pitchFamily="18" charset="0"/>
              </a:rPr>
              <a:t>∙</a:t>
            </a:r>
            <a:r>
              <a:rPr lang="en-US" sz="4800" i="1" dirty="0">
                <a:solidFill>
                  <a:srgbClr val="0000FF"/>
                </a:solidFill>
                <a:cs typeface="Times New Roman" panose="02020603050405020304" pitchFamily="18" charset="0"/>
              </a:rPr>
              <a:t>L</a:t>
            </a:r>
            <a:r>
              <a:rPr lang="ru-RU" sz="4800" i="1" dirty="0">
                <a:solidFill>
                  <a:srgbClr val="0000FF"/>
                </a:solidFill>
                <a:cs typeface="Times New Roman" panose="02020603050405020304" pitchFamily="18" charset="0"/>
              </a:rPr>
              <a:t>∙</a:t>
            </a:r>
            <a:r>
              <a:rPr lang="en-US" sz="4800" i="1" dirty="0">
                <a:solidFill>
                  <a:srgbClr val="0000FF"/>
                </a:solidFill>
                <a:cs typeface="Times New Roman" panose="02020603050405020304" pitchFamily="18" charset="0"/>
              </a:rPr>
              <a:t>L </a:t>
            </a:r>
            <a:r>
              <a:rPr lang="ru-RU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=</a:t>
            </a:r>
            <a:r>
              <a:rPr lang="en-US" sz="4800" i="1" dirty="0">
                <a:solidFill>
                  <a:srgbClr val="0000FF"/>
                </a:solidFill>
                <a:cs typeface="Times New Roman" panose="02020603050405020304" pitchFamily="18" charset="0"/>
              </a:rPr>
              <a:t>L</a:t>
            </a:r>
            <a:r>
              <a:rPr lang="en-US" sz="4800" baseline="30000" dirty="0">
                <a:solidFill>
                  <a:srgbClr val="0000FF"/>
                </a:solidFill>
                <a:cs typeface="Times New Roman" panose="02020603050405020304" pitchFamily="18" charset="0"/>
              </a:rPr>
              <a:t>3</a:t>
            </a:r>
            <a:endParaRPr lang="ru-RU" sz="48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420478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43808" y="0"/>
            <a:ext cx="3059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u="sng" dirty="0"/>
              <a:t>Сила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1045269"/>
            <a:ext cx="47525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[</a:t>
            </a:r>
            <a:r>
              <a:rPr lang="en-US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F</a:t>
            </a:r>
            <a:r>
              <a:rPr lang="ru-RU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]=[</a:t>
            </a:r>
            <a:r>
              <a:rPr lang="en-US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m</a:t>
            </a:r>
            <a:r>
              <a:rPr lang="ru-RU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]∙[</a:t>
            </a:r>
            <a:r>
              <a:rPr lang="en-US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a</a:t>
            </a:r>
            <a:r>
              <a:rPr lang="ru-RU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]=</a:t>
            </a:r>
            <a:r>
              <a:rPr lang="en-US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LMT</a:t>
            </a:r>
            <a:r>
              <a:rPr lang="ru-RU" sz="4800" baseline="30000" dirty="0">
                <a:solidFill>
                  <a:srgbClr val="0000FF"/>
                </a:solidFill>
                <a:cs typeface="Times New Roman" panose="02020603050405020304" pitchFamily="18" charset="0"/>
              </a:rPr>
              <a:t>-2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619672" y="1833978"/>
                <a:ext cx="5680248" cy="13522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b="0" i="1" smtClean="0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кг</m:t>
                      </m:r>
                      <m:r>
                        <a:rPr lang="ru-RU" sz="48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∙</m:t>
                      </m:r>
                      <m:f>
                        <m:fPr>
                          <m:ctrlPr>
                            <a:rPr lang="ru-RU" sz="4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48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м</m:t>
                          </m:r>
                        </m:num>
                        <m:den>
                          <m:sSup>
                            <m:sSupPr>
                              <m:ctrlPr>
                                <a:rPr lang="ru-RU" sz="4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4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с</m:t>
                              </m:r>
                            </m:e>
                            <m:sup>
                              <m:r>
                                <a:rPr lang="ru-RU" sz="4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ru-RU" sz="4800" b="1" i="1" smtClean="0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ru-RU" sz="48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м∙</m:t>
                      </m:r>
                      <m:r>
                        <a:rPr lang="ru-RU" sz="4800" b="1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кг</m:t>
                      </m:r>
                      <m:r>
                        <a:rPr lang="ru-RU" sz="48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ru-RU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ru-RU" sz="48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с</m:t>
                          </m:r>
                        </m:e>
                        <m:sup>
                          <m:r>
                            <a:rPr lang="ru-RU" sz="48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ru-RU" sz="48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800" baseline="30000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1833978"/>
                <a:ext cx="5680248" cy="135229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3131840" y="3379639"/>
            <a:ext cx="3059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u="sng" dirty="0"/>
              <a:t>Давление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979712" y="4293096"/>
            <a:ext cx="50583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[Р]=[</a:t>
            </a:r>
            <a:r>
              <a:rPr lang="en-US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F</a:t>
            </a:r>
            <a:r>
              <a:rPr lang="ru-RU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]</a:t>
            </a:r>
            <a:r>
              <a:rPr lang="en-US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/</a:t>
            </a:r>
            <a:r>
              <a:rPr lang="ru-RU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[</a:t>
            </a:r>
            <a:r>
              <a:rPr lang="en-US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S</a:t>
            </a:r>
            <a:r>
              <a:rPr lang="ru-RU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]=</a:t>
            </a:r>
            <a:r>
              <a:rPr lang="en-US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L</a:t>
            </a:r>
            <a:r>
              <a:rPr lang="en-US" sz="4800" baseline="30000" dirty="0">
                <a:solidFill>
                  <a:srgbClr val="0000FF"/>
                </a:solidFill>
                <a:cs typeface="Times New Roman" panose="02020603050405020304" pitchFamily="18" charset="0"/>
              </a:rPr>
              <a:t>-1</a:t>
            </a:r>
            <a:r>
              <a:rPr lang="en-US" sz="4800" dirty="0">
                <a:solidFill>
                  <a:srgbClr val="0000FF"/>
                </a:solidFill>
                <a:cs typeface="Times New Roman" panose="02020603050405020304" pitchFamily="18" charset="0"/>
              </a:rPr>
              <a:t>MT</a:t>
            </a:r>
            <a:r>
              <a:rPr lang="ru-RU" sz="4800" baseline="30000" dirty="0">
                <a:solidFill>
                  <a:srgbClr val="0000FF"/>
                </a:solidFill>
                <a:cs typeface="Times New Roman" panose="02020603050405020304" pitchFamily="18" charset="0"/>
              </a:rPr>
              <a:t>-2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177988" y="5310586"/>
                <a:ext cx="7650596" cy="10707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м∙</m:t>
                        </m:r>
                        <m:r>
                          <a:rPr lang="ru-RU" sz="4000" b="1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кг</m:t>
                        </m:r>
                        <m:r>
                          <a:rPr lang="ru-RU" sz="40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ru-RU" sz="4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u-RU" sz="4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с</m:t>
                            </m:r>
                          </m:e>
                          <m:sup>
                            <m:r>
                              <a:rPr lang="ru-RU" sz="4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ru-RU" sz="4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4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u-RU" sz="4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м</m:t>
                            </m:r>
                          </m:e>
                          <m:sup>
                            <m:r>
                              <a:rPr lang="ru-RU" sz="4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4000" baseline="300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4000" b="0" i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м</m:t>
                        </m:r>
                      </m:e>
                      <m:sup>
                        <m:r>
                          <a:rPr lang="ru-RU" sz="4000" b="0" i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p>
                    <m:r>
                      <a:rPr lang="ru-RU" sz="4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∙</m:t>
                    </m:r>
                    <m:r>
                      <a:rPr lang="ru-RU" sz="4000" b="1" i="1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кг</m:t>
                    </m:r>
                    <m:r>
                      <a:rPr lang="ru-RU" sz="4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∙</m:t>
                    </m:r>
                    <m:sSup>
                      <m:sSupPr>
                        <m:ctrlPr>
                          <a:rPr lang="ru-RU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40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с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ru-RU" sz="40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aseline="30000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7988" y="5310586"/>
                <a:ext cx="7650596" cy="10707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229363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Величины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980728"/>
            <a:ext cx="7784231" cy="586014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sp>
        <p:nvSpPr>
          <p:cNvPr id="4" name="TextBox 3"/>
          <p:cNvSpPr txBox="1"/>
          <p:nvPr/>
        </p:nvSpPr>
        <p:spPr>
          <a:xfrm>
            <a:off x="1187624" y="332656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</a:rPr>
              <a:t>Кратные и дольные единицы системы СИ</a:t>
            </a:r>
          </a:p>
        </p:txBody>
      </p:sp>
    </p:spTree>
    <p:extLst>
      <p:ext uri="{BB962C8B-B14F-4D97-AF65-F5344CB8AC3E}">
        <p14:creationId xmlns:p14="http://schemas.microsoft.com/office/powerpoint/2010/main" val="95343794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332656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Эталон (единицы величины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</a:rPr>
              <a:t> или шкалы измерений)- </a:t>
            </a:r>
          </a:p>
          <a:p>
            <a:pPr algn="ctr"/>
            <a:r>
              <a:rPr lang="ru-RU" sz="3600" b="1" dirty="0">
                <a:solidFill>
                  <a:srgbClr val="0000FF"/>
                </a:solidFill>
              </a:rPr>
              <a:t>средство измерительной техники, предназначенное для воспроизведения, хранения и передачи единицы величины или шкалы измерений.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Картинки по запросу  средство измерений эталон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3684" y="3860651"/>
            <a:ext cx="3692505" cy="24785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артинки по запросу средство измерений эталон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3854971"/>
            <a:ext cx="3312368" cy="24842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339651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63688" y="122169"/>
            <a:ext cx="57308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0000FF"/>
                </a:solidFill>
              </a:rPr>
              <a:t>Единица длины - </a:t>
            </a:r>
            <a:r>
              <a:rPr lang="ru-RU" sz="4400" b="1" dirty="0">
                <a:solidFill>
                  <a:srgbClr val="FF0000"/>
                </a:solidFill>
              </a:rPr>
              <a:t>метр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80528" y="4572099"/>
            <a:ext cx="92170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</a:rPr>
              <a:t>С 1889 по 1968 </a:t>
            </a:r>
            <a:r>
              <a:rPr lang="ru-RU" sz="2800" b="1" dirty="0" err="1">
                <a:solidFill>
                  <a:srgbClr val="0000FF"/>
                </a:solidFill>
              </a:rPr>
              <a:t>г.г</a:t>
            </a:r>
            <a:r>
              <a:rPr lang="ru-RU" sz="2800" b="1" dirty="0">
                <a:solidFill>
                  <a:srgbClr val="0000FF"/>
                </a:solidFill>
              </a:rPr>
              <a:t>. – эталоном служил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</a:rPr>
              <a:t> вещественный образец метра –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</a:rPr>
              <a:t> брусок из платиново-иридиевого сплава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</a:rPr>
              <a:t>длиной 1/10 000 000 часть четверти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</a:rPr>
              <a:t> земного меридиана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891610"/>
            <a:ext cx="5924672" cy="3456658"/>
          </a:xfrm>
          <a:prstGeom prst="rect">
            <a:avLst/>
          </a:prstGeom>
          <a:noFill/>
          <a:ln>
            <a:noFill/>
          </a:ln>
          <a:effectLst>
            <a:softEdge rad="1143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42870">
            <a:off x="6050126" y="3308035"/>
            <a:ext cx="2881754" cy="700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 rot="1009831">
            <a:off x="7065521" y="3020919"/>
            <a:ext cx="1283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L=1</a:t>
            </a:r>
            <a:r>
              <a:rPr lang="ru-RU" sz="2400" b="1" dirty="0">
                <a:solidFill>
                  <a:srgbClr val="0000FF"/>
                </a:solidFill>
              </a:rPr>
              <a:t>метр</a:t>
            </a:r>
          </a:p>
        </p:txBody>
      </p:sp>
    </p:spTree>
    <p:extLst>
      <p:ext uri="{BB962C8B-B14F-4D97-AF65-F5344CB8AC3E}">
        <p14:creationId xmlns:p14="http://schemas.microsoft.com/office/powerpoint/2010/main" val="35813111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9868" y="188640"/>
            <a:ext cx="86070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</a:rPr>
              <a:t>Современный </a:t>
            </a:r>
            <a:r>
              <a:rPr lang="ru-RU" sz="2400" b="1" dirty="0">
                <a:solidFill>
                  <a:srgbClr val="FF0000"/>
                </a:solidFill>
              </a:rPr>
              <a:t>Государственный первичный эталон </a:t>
            </a:r>
            <a:r>
              <a:rPr lang="ru-RU" sz="2400" b="1" dirty="0">
                <a:solidFill>
                  <a:srgbClr val="0000FF"/>
                </a:solidFill>
              </a:rPr>
              <a:t>единицы длины </a:t>
            </a:r>
            <a:r>
              <a:rPr lang="ru-RU" sz="2400" b="1" dirty="0">
                <a:solidFill>
                  <a:srgbClr val="FF0000"/>
                </a:solidFill>
              </a:rPr>
              <a:t>1 метр </a:t>
            </a:r>
            <a:r>
              <a:rPr lang="ru-RU" sz="2400" b="1" dirty="0">
                <a:solidFill>
                  <a:srgbClr val="0000FF"/>
                </a:solidFill>
              </a:rPr>
              <a:t>воспроизводится с помощью специальной лазерной установки (интерферометра)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3076" name="Picture 4" descr="Картинки по запросу Государственный первичный эталон единицы длины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5837" y="1412776"/>
            <a:ext cx="6607146" cy="37092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5192141"/>
            <a:ext cx="92890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1 метр </a:t>
            </a:r>
            <a:r>
              <a:rPr lang="ru-RU" sz="2800" b="1" dirty="0">
                <a:solidFill>
                  <a:srgbClr val="0000FF"/>
                </a:solidFill>
              </a:rPr>
              <a:t>- это путь, проходимый лучом света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</a:rPr>
              <a:t> в вакууме за 1/299 792 458 доли секунды</a:t>
            </a:r>
          </a:p>
        </p:txBody>
      </p:sp>
    </p:spTree>
    <p:extLst>
      <p:ext uri="{BB962C8B-B14F-4D97-AF65-F5344CB8AC3E}">
        <p14:creationId xmlns:p14="http://schemas.microsoft.com/office/powerpoint/2010/main" val="2811945442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Картинки по запросу эталон метр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1563" y="3184229"/>
            <a:ext cx="2688389" cy="35845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1 килограмм эталон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4821" y="3184230"/>
            <a:ext cx="2856125" cy="36291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0580" y="107758"/>
            <a:ext cx="72052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00FF"/>
                </a:solidFill>
              </a:rPr>
              <a:t>Единица массы - </a:t>
            </a:r>
            <a:r>
              <a:rPr lang="ru-RU" sz="4400" b="1" dirty="0">
                <a:solidFill>
                  <a:srgbClr val="FF0000"/>
                </a:solidFill>
              </a:rPr>
              <a:t>килограмм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844824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</a:rPr>
              <a:t>Эталон - цилиндр из платиново-иридиевого сплава. Принят в </a:t>
            </a:r>
            <a:r>
              <a:rPr lang="ru-RU" sz="2400" b="1" dirty="0">
                <a:solidFill>
                  <a:srgbClr val="FF0000"/>
                </a:solidFill>
              </a:rPr>
              <a:t>1889</a:t>
            </a:r>
            <a:r>
              <a:rPr lang="ru-RU" sz="2400" b="1" dirty="0">
                <a:solidFill>
                  <a:srgbClr val="0000FF"/>
                </a:solidFill>
              </a:rPr>
              <a:t> году. Единственный, оставшийся не  привязанным к фундаментальным константам эталон.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877199"/>
            <a:ext cx="70967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1 килограмм </a:t>
            </a:r>
            <a:r>
              <a:rPr lang="ru-RU" sz="2800" b="1" dirty="0">
                <a:solidFill>
                  <a:srgbClr val="0000FF"/>
                </a:solidFill>
              </a:rPr>
              <a:t>– масса, равная массе международного прототипа килограмма</a:t>
            </a:r>
          </a:p>
        </p:txBody>
      </p:sp>
    </p:spTree>
    <p:extLst>
      <p:ext uri="{BB962C8B-B14F-4D97-AF65-F5344CB8AC3E}">
        <p14:creationId xmlns:p14="http://schemas.microsoft.com/office/powerpoint/2010/main" val="2327235148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где хранится эталон килограмм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2435409"/>
            <a:ext cx="7056784" cy="33872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1345" y="188640"/>
            <a:ext cx="78488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</a:rPr>
              <a:t>Международный эталон килограмма хранится в г. Севр во Франции в сейфе Международного бюро мер и весов, накрытый тремя герметичными колпаками из стекла.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</a:rPr>
              <a:t>Россия в 1889 г получила 2 копии №12 и №26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3017" y="5822667"/>
            <a:ext cx="81454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Эталон килограмма постоянно «худеет» из отрыва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 атомов металла при извлечении образца!</a:t>
            </a:r>
          </a:p>
        </p:txBody>
      </p:sp>
    </p:spTree>
    <p:extLst>
      <p:ext uri="{BB962C8B-B14F-4D97-AF65-F5344CB8AC3E}">
        <p14:creationId xmlns:p14="http://schemas.microsoft.com/office/powerpoint/2010/main" val="36475518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habrastorage.org/files/b05/d95/c00/b05d95c00e0246d89b62ac94fdc0e7b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328" y="260648"/>
            <a:ext cx="7507748" cy="42215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4928499"/>
            <a:ext cx="77768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</a:rPr>
              <a:t>Вероятный приемник эталона килограмма. Кремниевая сфера размером с грейпфрут, которая содержит около </a:t>
            </a:r>
            <a:r>
              <a:rPr lang="ru-RU" sz="2800" b="1" dirty="0">
                <a:solidFill>
                  <a:srgbClr val="FF0000"/>
                </a:solidFill>
              </a:rPr>
              <a:t>50 септиллионов </a:t>
            </a:r>
            <a:r>
              <a:rPr lang="ru-RU" sz="2800" b="1" dirty="0">
                <a:solidFill>
                  <a:srgbClr val="0000FF"/>
                </a:solidFill>
              </a:rPr>
              <a:t>атомов кремния-28. </a:t>
            </a:r>
            <a:br>
              <a:rPr lang="ru-RU" sz="2800" b="1" dirty="0">
                <a:solidFill>
                  <a:srgbClr val="0000FF"/>
                </a:solidFill>
              </a:rPr>
            </a:b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59556" y="3861048"/>
            <a:ext cx="5442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Проект Авогадро</a:t>
            </a:r>
          </a:p>
        </p:txBody>
      </p:sp>
    </p:spTree>
    <p:extLst>
      <p:ext uri="{BB962C8B-B14F-4D97-AF65-F5344CB8AC3E}">
        <p14:creationId xmlns:p14="http://schemas.microsoft.com/office/powerpoint/2010/main" val="3116329842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43608" y="107758"/>
            <a:ext cx="70249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00FF"/>
                </a:solidFill>
              </a:rPr>
              <a:t>Единица времени - </a:t>
            </a:r>
            <a:r>
              <a:rPr lang="ru-RU" sz="4400" b="1" dirty="0">
                <a:solidFill>
                  <a:srgbClr val="FF0000"/>
                </a:solidFill>
              </a:rPr>
              <a:t>секунда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869956"/>
            <a:ext cx="3096344" cy="394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23928" y="1035508"/>
            <a:ext cx="47525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</a:rPr>
              <a:t>Первоначально при исчислении времени отталкивались от периодического процесса вращения Земли вокруг собственной оси и секунда, таким образом, составляла одну </a:t>
            </a:r>
            <a:r>
              <a:rPr lang="ru-RU" sz="2800" b="1" dirty="0">
                <a:solidFill>
                  <a:srgbClr val="FF0000"/>
                </a:solidFill>
              </a:rPr>
              <a:t>1/86400</a:t>
            </a:r>
            <a:r>
              <a:rPr lang="ru-RU" sz="2800" b="1" dirty="0">
                <a:solidFill>
                  <a:srgbClr val="0000FF"/>
                </a:solidFill>
              </a:rPr>
              <a:t> часть суток.</a:t>
            </a:r>
          </a:p>
        </p:txBody>
      </p:sp>
      <p:pic>
        <p:nvPicPr>
          <p:cNvPr id="3077" name="Picture 5" descr="Картинки по запросу старинные часы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6036" y="4709233"/>
            <a:ext cx="2808312" cy="18956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830438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5536" y="91691"/>
            <a:ext cx="85063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FF"/>
                </a:solidFill>
              </a:rPr>
              <a:t>Современное определение- </a:t>
            </a:r>
            <a:r>
              <a:rPr lang="ru-RU" sz="4000" b="1" dirty="0">
                <a:solidFill>
                  <a:srgbClr val="FF0000"/>
                </a:solidFill>
              </a:rPr>
              <a:t>секунды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800023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1 секунда </a:t>
            </a:r>
            <a:r>
              <a:rPr lang="ru-RU" sz="2800" b="1" dirty="0">
                <a:solidFill>
                  <a:srgbClr val="0000FF"/>
                </a:solidFill>
              </a:rPr>
              <a:t>– промежуток времени, в течении которого совершается 9 192 631 770 колебаний, соответствующих резонансной частоте перехода между двумя уровнями сверхтонкой структуры изотопа цезия-133, находящегося в покое при 0 К.</a:t>
            </a: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996952"/>
            <a:ext cx="4962507" cy="34621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Картинки по запросу эталон времени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3804023"/>
            <a:ext cx="3436057" cy="22892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6372036"/>
            <a:ext cx="5308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</a:rPr>
              <a:t>Часть государственного эталона единицы времени</a:t>
            </a:r>
            <a:endParaRPr lang="ru-RU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60985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Animated_tipping_scal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1580460-E591-4A17-A43C-687B8EC4653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Animated_tipping_scales</Template>
  <TotalTime>0</TotalTime>
  <Words>600</Words>
  <Application>Microsoft Office PowerPoint</Application>
  <PresentationFormat>Экран (4:3)</PresentationFormat>
  <Paragraphs>109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Cambria Math</vt:lpstr>
      <vt:lpstr>Symbol</vt:lpstr>
      <vt:lpstr>Times New Roman</vt:lpstr>
      <vt:lpstr>Animated_tipping_scales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2015-01-12T15:33:59Z</dcterms:created>
  <dcterms:modified xsi:type="dcterms:W3CDTF">2026-06-15T06:31:21Z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TC019192419991</vt:lpwstr>
  </property>
</Properties>
</file>