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9"/>
  </p:notesMasterIdLst>
  <p:sldIdLst>
    <p:sldId id="281" r:id="rId3"/>
    <p:sldId id="297" r:id="rId4"/>
    <p:sldId id="298" r:id="rId5"/>
    <p:sldId id="300" r:id="rId6"/>
    <p:sldId id="301" r:id="rId7"/>
    <p:sldId id="299" r:id="rId8"/>
    <p:sldId id="314" r:id="rId9"/>
    <p:sldId id="313" r:id="rId10"/>
    <p:sldId id="302" r:id="rId11"/>
    <p:sldId id="315" r:id="rId12"/>
    <p:sldId id="303" r:id="rId13"/>
    <p:sldId id="316" r:id="rId14"/>
    <p:sldId id="288" r:id="rId15"/>
    <p:sldId id="309" r:id="rId16"/>
    <p:sldId id="310" r:id="rId17"/>
    <p:sldId id="31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7" autoAdjust="0"/>
    <p:restoredTop sz="89704" autoAdjust="0"/>
  </p:normalViewPr>
  <p:slideViewPr>
    <p:cSldViewPr showGuides="1">
      <p:cViewPr varScale="1">
        <p:scale>
          <a:sx n="77" d="100"/>
          <a:sy n="77" d="100"/>
        </p:scale>
        <p:origin x="1714" y="10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A41CE-EF99-48B1-B824-7A5C4F59CA7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F2CEA-6EA2-4CFF-BC63-2BB57C9B8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49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3678313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7576870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21891793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7666075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2020471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3350814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8768134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766406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892045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2483990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2080074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725033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3227894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176202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2972491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noProof="0" dirty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533400" y="460375"/>
            <a:ext cx="3144838" cy="2359025"/>
          </a:xfrm>
        </p:spPr>
      </p:sp>
    </p:spTree>
    <p:extLst>
      <p:ext uri="{BB962C8B-B14F-4D97-AF65-F5344CB8AC3E}">
        <p14:creationId xmlns:p14="http://schemas.microsoft.com/office/powerpoint/2010/main" val="2092533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D5785-8A43-4CC4-A705-D4AA7E8DB57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6/15/2026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5B4CE-5129-41CA-A75E-F2AE589D1F4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235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8.png"/><Relationship Id="rId5" Type="http://schemas.openxmlformats.org/officeDocument/2006/relationships/image" Target="../media/image3.gif"/><Relationship Id="rId10" Type="http://schemas.openxmlformats.org/officeDocument/2006/relationships/image" Target="../media/image7.jpeg"/><Relationship Id="rId4" Type="http://schemas.openxmlformats.org/officeDocument/2006/relationships/image" Target="../media/image2.jpeg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21.png"/><Relationship Id="rId10" Type="http://schemas.openxmlformats.org/officeDocument/2006/relationships/image" Target="../media/image24.jpeg"/><Relationship Id="rId4" Type="http://schemas.microsoft.com/office/2007/relationships/hdphoto" Target="../media/hdphoto3.wdp"/><Relationship Id="rId9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Ампер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4763" y="1927301"/>
            <a:ext cx="1872208" cy="24001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амперметр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7461" y="4351942"/>
            <a:ext cx="1089856" cy="1089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вольт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8470" y="2916379"/>
            <a:ext cx="1656184" cy="22634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артинки по запросу вольтметр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6856" y="5179831"/>
            <a:ext cx="939412" cy="930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Картинки по запросу паскаль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2370" y="2166480"/>
            <a:ext cx="1725020" cy="187596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4140" y="4011609"/>
            <a:ext cx="1081163" cy="13692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3" name="Picture 19" descr="Картинки по запросу ньютон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2481" y="3287397"/>
            <a:ext cx="1791320" cy="22945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6768" y="-116004"/>
            <a:ext cx="6609565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Система единиц</a:t>
            </a:r>
          </a:p>
          <a:p>
            <a:pPr algn="ctr"/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физических величин</a:t>
            </a:r>
          </a:p>
          <a:p>
            <a:pPr algn="ctr"/>
            <a:r>
              <a:rPr lang="ru-RU" sz="36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</a:rPr>
              <a:t>СП 2 Сделать краткий конспект  </a:t>
            </a:r>
          </a:p>
        </p:txBody>
      </p:sp>
      <p:pic>
        <p:nvPicPr>
          <p:cNvPr id="1045" name="Picture 21" descr="Картинки по запросу динамометр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4710" r="94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4546" y="5218979"/>
            <a:ext cx="2087189" cy="143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1847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1" name="Picture 19" descr="Картинки по запросу эйфелева башня без фона"/>
          <p:cNvPicPr>
            <a:picLocks noChangeAspect="1" noChangeArrowheads="1"/>
          </p:cNvPicPr>
          <p:nvPr/>
        </p:nvPicPr>
        <p:blipFill>
          <a:blip r:embed="rId3" cstate="email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215717"/>
            <a:ext cx="4310273" cy="566966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39552" y="188640"/>
            <a:ext cx="38408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Система СГС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60032" y="322413"/>
            <a:ext cx="37676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Международный конгресс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 электриков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25" b="100000" l="334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3849" y="1153410"/>
            <a:ext cx="1760698" cy="16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Картинки по запросу сантиметр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4968" y="1556792"/>
            <a:ext cx="3205361" cy="1461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938727" y="2850697"/>
            <a:ext cx="20309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Париж 1881 г.</a:t>
            </a:r>
          </a:p>
        </p:txBody>
      </p:sp>
      <p:pic>
        <p:nvPicPr>
          <p:cNvPr id="3085" name="Picture 13" descr="Картинки по запросу 1 грамм гиря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7250" l="9798" r="8973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5363" y="3337336"/>
            <a:ext cx="793934" cy="98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037125" y="3702879"/>
            <a:ext cx="1241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грамм</a:t>
            </a:r>
          </a:p>
        </p:txBody>
      </p:sp>
      <p:pic>
        <p:nvPicPr>
          <p:cNvPr id="3087" name="Picture 15" descr="Картинки по запросу 1 секунда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4719627"/>
            <a:ext cx="2246649" cy="14041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882438" y="5190872"/>
            <a:ext cx="1459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секунда</a:t>
            </a:r>
          </a:p>
        </p:txBody>
      </p:sp>
    </p:spTree>
    <p:extLst>
      <p:ext uri="{BB962C8B-B14F-4D97-AF65-F5344CB8AC3E}">
        <p14:creationId xmlns:p14="http://schemas.microsoft.com/office/powerpoint/2010/main" val="2290649641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5048" y="158209"/>
            <a:ext cx="8568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00FF"/>
                </a:solidFill>
              </a:rPr>
              <a:t>Международная система единиц СИ (</a:t>
            </a:r>
            <a:r>
              <a:rPr lang="en-US" sz="3200" b="1" dirty="0">
                <a:solidFill>
                  <a:srgbClr val="0000FF"/>
                </a:solidFill>
              </a:rPr>
              <a:t>SI)</a:t>
            </a:r>
          </a:p>
          <a:p>
            <a:pPr algn="ctr"/>
            <a:r>
              <a:rPr lang="en-US" sz="3200" b="1" dirty="0">
                <a:solidFill>
                  <a:srgbClr val="0000FF"/>
                </a:solidFill>
              </a:rPr>
              <a:t>1960 </a:t>
            </a:r>
            <a:r>
              <a:rPr lang="ru-RU" sz="3200" b="1" dirty="0">
                <a:solidFill>
                  <a:srgbClr val="0000FF"/>
                </a:solidFill>
              </a:rPr>
              <a:t>г.</a:t>
            </a:r>
          </a:p>
        </p:txBody>
      </p:sp>
      <p:pic>
        <p:nvPicPr>
          <p:cNvPr id="1026" name="Picture 2" descr="Картинки по запросу система СИ 196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1178059"/>
            <a:ext cx="7573253" cy="567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7439649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323945"/>
            <a:ext cx="856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00FF"/>
                </a:solidFill>
              </a:rPr>
              <a:t>Некоторые производные единицы системы СИ</a:t>
            </a:r>
            <a:endParaRPr lang="en-US" sz="3200" b="1" dirty="0">
              <a:solidFill>
                <a:srgbClr val="0000FF"/>
              </a:solidFill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039450"/>
              </p:ext>
            </p:extLst>
          </p:nvPr>
        </p:nvGraphicFramePr>
        <p:xfrm>
          <a:off x="355868" y="834687"/>
          <a:ext cx="8608620" cy="603504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2754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8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38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17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7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Площадь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квадратный метр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m</a:t>
                      </a:r>
                      <a:r>
                        <a:rPr lang="en-US" sz="1800" b="1" baseline="30000" dirty="0">
                          <a:effectLst/>
                        </a:rPr>
                        <a:t>2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м</a:t>
                      </a:r>
                      <a:r>
                        <a:rPr lang="ru-RU" sz="1800" b="1" baseline="30000" dirty="0">
                          <a:effectLst/>
                        </a:rPr>
                        <a:t>2</a:t>
                      </a:r>
                      <a:endParaRPr lang="ru-RU" sz="18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Объем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кубический метр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m</a:t>
                      </a:r>
                      <a:r>
                        <a:rPr lang="en-US" sz="1800" b="1" baseline="30000" dirty="0">
                          <a:effectLst/>
                        </a:rPr>
                        <a:t>3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м</a:t>
                      </a:r>
                      <a:r>
                        <a:rPr lang="ru-RU" sz="1800" b="1" baseline="30000" dirty="0">
                          <a:effectLst/>
                        </a:rPr>
                        <a:t>3</a:t>
                      </a:r>
                      <a:endParaRPr lang="ru-RU" sz="18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Частота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герц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Hz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Гц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</a:rPr>
                        <a:t> 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Скорость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метр на</a:t>
                      </a:r>
                      <a:r>
                        <a:rPr lang="ru-RU" sz="1800" b="1" baseline="0" dirty="0">
                          <a:effectLst/>
                        </a:rPr>
                        <a:t> </a:t>
                      </a:r>
                      <a:r>
                        <a:rPr lang="ru-RU" sz="1800" b="1" dirty="0">
                          <a:effectLst/>
                        </a:rPr>
                        <a:t>секунду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m/s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м/с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Ускорение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метр на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секунду в квадрате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m/s</a:t>
                      </a:r>
                      <a:r>
                        <a:rPr lang="en-US" sz="1800" b="1" baseline="30000">
                          <a:effectLst/>
                        </a:rPr>
                        <a:t>2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м/с</a:t>
                      </a:r>
                      <a:r>
                        <a:rPr lang="ru-RU" sz="1800" b="1" baseline="30000" dirty="0">
                          <a:effectLst/>
                        </a:rPr>
                        <a:t>2</a:t>
                      </a:r>
                      <a:endParaRPr lang="ru-RU" sz="1800" b="1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Сила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ньютон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N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Давление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паскаль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Pa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Па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7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Работа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джоуль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J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Дж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7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Мощность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ватт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W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Вт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7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Электрический заряд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кулон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C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Кл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7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Магнитная индукция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тесла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</a:rPr>
                        <a:t>T</a:t>
                      </a:r>
                      <a:endParaRPr lang="ru-RU" sz="18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Тл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 </a:t>
                      </a:r>
                      <a:endParaRPr lang="ru-RU" sz="18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68937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124744"/>
            <a:ext cx="828092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1. </a:t>
            </a:r>
            <a:r>
              <a:rPr lang="ru-RU" sz="2800" b="1" dirty="0"/>
              <a:t>Система является универсальной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4378" y="1708356"/>
            <a:ext cx="8280920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2. </a:t>
            </a:r>
            <a:r>
              <a:rPr lang="ru-RU" sz="2800" b="1" dirty="0"/>
              <a:t>Величины СИ позволяют представить явления в форме уравнений.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8473" y="2636912"/>
            <a:ext cx="828092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3. </a:t>
            </a:r>
            <a:r>
              <a:rPr lang="ru-RU" sz="2800" b="1" dirty="0"/>
              <a:t>Система отвечает условиям когерентности.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8473" y="3212976"/>
            <a:ext cx="828092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4. </a:t>
            </a:r>
            <a:r>
              <a:rPr lang="ru-RU" sz="2800" b="1" dirty="0"/>
              <a:t>В системе устранена множественность единиц.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3528" y="286931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Преимущества системы СИ</a:t>
            </a:r>
            <a:endParaRPr lang="ru-RU" sz="3600" b="1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8473" y="3736196"/>
            <a:ext cx="8280920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5. </a:t>
            </a:r>
            <a:r>
              <a:rPr lang="ru-RU" sz="2800" b="1" dirty="0"/>
              <a:t>В системе четко разграничено понятие массы и веса.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8473" y="4725144"/>
            <a:ext cx="8280920" cy="95410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6. </a:t>
            </a:r>
            <a:r>
              <a:rPr lang="ru-RU" sz="2800" b="1" dirty="0"/>
              <a:t>Определение основных единиц возможно с высокой точностью.</a:t>
            </a:r>
          </a:p>
        </p:txBody>
      </p:sp>
    </p:spTree>
    <p:extLst>
      <p:ext uri="{BB962C8B-B14F-4D97-AF65-F5344CB8AC3E}">
        <p14:creationId xmlns:p14="http://schemas.microsoft.com/office/powerpoint/2010/main" val="25377993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83568" y="260648"/>
            <a:ext cx="82809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Внесистемные единицы  –</a:t>
            </a:r>
          </a:p>
          <a:p>
            <a:pPr algn="ctr"/>
            <a:r>
              <a:rPr lang="ru-RU" sz="3600" b="1" dirty="0"/>
              <a:t>широко распространенные различные единицы, не укладывающиеся ни в одну систему, от которых не отказываются ввиду удобства их применения в отдельных областях или исторических традиций.</a:t>
            </a:r>
            <a:endParaRPr lang="ru-RU" sz="3600" b="1" dirty="0">
              <a:solidFill>
                <a:srgbClr val="0000FF"/>
              </a:solidFill>
            </a:endParaRPr>
          </a:p>
        </p:txBody>
      </p:sp>
      <p:pic>
        <p:nvPicPr>
          <p:cNvPr id="13" name="Picture 2" descr="http://vesit-skolko.ru/water/img/litr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8151" y="4585045"/>
            <a:ext cx="1530649" cy="20408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demiart.ru/forum/uploads11/post-85684-135629418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2639" y="4696200"/>
            <a:ext cx="1875335" cy="18753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://dominant-diamonds.com/wp-content/files_mf/cache/th_afa84ae6b9e2c9ef1993ccc6034e61af_1377254158goluboybrilliant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21670" y="5045998"/>
            <a:ext cx="2634706" cy="11757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9214542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7" descr="https://encrypted-tbn0.gstatic.com/images?q=tbn:ANd9GcRwUQkyB1N2jRSoYk_fTfhllFuvmiFPnJHoPTBO7t4iZhFKxbap-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95536" y="188640"/>
            <a:ext cx="8496944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>
                <a:solidFill>
                  <a:srgbClr val="FF0000"/>
                </a:solidFill>
              </a:rPr>
              <a:t>I</a:t>
            </a:r>
            <a:r>
              <a:rPr lang="ru-RU" sz="3600" b="1" u="sng" dirty="0">
                <a:solidFill>
                  <a:srgbClr val="FF0000"/>
                </a:solidFill>
              </a:rPr>
              <a:t> группа </a:t>
            </a:r>
          </a:p>
          <a:p>
            <a:pPr algn="ctr"/>
            <a:r>
              <a:rPr lang="ru-RU" sz="2400" b="1" dirty="0">
                <a:solidFill>
                  <a:srgbClr val="0000FF"/>
                </a:solidFill>
              </a:rPr>
              <a:t>важнейшие внесистемных единицы широкого применения</a:t>
            </a:r>
            <a:r>
              <a:rPr lang="ru-RU" sz="3600" b="1" dirty="0">
                <a:solidFill>
                  <a:srgbClr val="0000FF"/>
                </a:solidFill>
              </a:rPr>
              <a:t> 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Длина</a:t>
            </a:r>
            <a:r>
              <a:rPr lang="ru-RU" sz="2800" b="1" dirty="0"/>
              <a:t> – ангстрем, световой год, парсек;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Площадь</a:t>
            </a:r>
            <a:r>
              <a:rPr lang="ru-RU" sz="2800" b="1" dirty="0"/>
              <a:t> – ар, гектар;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Объем</a:t>
            </a:r>
            <a:r>
              <a:rPr lang="ru-RU" sz="2800" b="1" dirty="0"/>
              <a:t> – литр;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Масса</a:t>
            </a:r>
            <a:r>
              <a:rPr lang="ru-RU" sz="2800" b="1" dirty="0"/>
              <a:t> – карат;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Давление</a:t>
            </a:r>
            <a:r>
              <a:rPr lang="ru-RU" sz="2800" b="1" dirty="0"/>
              <a:t> – атмосфера, бар, </a:t>
            </a:r>
            <a:r>
              <a:rPr lang="ru-RU" sz="2800" b="1" dirty="0" err="1"/>
              <a:t>мм.рт.ст</a:t>
            </a:r>
            <a:r>
              <a:rPr lang="ru-RU" sz="2800" b="1" dirty="0"/>
              <a:t>., </a:t>
            </a:r>
            <a:r>
              <a:rPr lang="ru-RU" sz="2800" b="1" dirty="0" err="1"/>
              <a:t>мм.вд.ст</a:t>
            </a:r>
            <a:r>
              <a:rPr lang="ru-RU" sz="2800" b="1" dirty="0"/>
              <a:t>;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Кол-во теплоты</a:t>
            </a:r>
            <a:r>
              <a:rPr lang="ru-RU" sz="2800" b="1" dirty="0"/>
              <a:t> – калория;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Электрической энергии</a:t>
            </a:r>
            <a:r>
              <a:rPr lang="ru-RU" sz="2800" b="1" dirty="0"/>
              <a:t> – </a:t>
            </a:r>
            <a:r>
              <a:rPr lang="ru-RU" sz="2800" b="1" dirty="0" err="1"/>
              <a:t>электронвольт</a:t>
            </a:r>
            <a:r>
              <a:rPr lang="ru-RU" sz="2800" b="1" dirty="0"/>
              <a:t>, кВт-час;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Ионизирующих излучений</a:t>
            </a:r>
            <a:r>
              <a:rPr lang="ru-RU" sz="2800" b="1" dirty="0"/>
              <a:t> – рентген, рад, кюри,</a:t>
            </a:r>
          </a:p>
        </p:txBody>
      </p:sp>
      <p:pic>
        <p:nvPicPr>
          <p:cNvPr id="8" name="Picture 2" descr="http://dizainintererov.ru/wp-content/uploads/2011/11/vibiraem-schetchik-elektroenergii-v-kvartiru-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624" y="5001096"/>
            <a:ext cx="1656184" cy="1669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gonzoblog.ru/image.axd?picture=/Thumbnails/rentgen_thumb_250_31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4925018"/>
            <a:ext cx="1372054" cy="17452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s47.radikal.ru/i116/1103/7f/043671d31b0d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5001096"/>
            <a:ext cx="3043512" cy="16691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33512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79512" y="0"/>
            <a:ext cx="84969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>
                <a:solidFill>
                  <a:srgbClr val="FF0000"/>
                </a:solidFill>
              </a:rPr>
              <a:t>II</a:t>
            </a:r>
            <a:r>
              <a:rPr lang="ru-RU" sz="3600" b="1" u="sng" dirty="0">
                <a:solidFill>
                  <a:srgbClr val="FF0000"/>
                </a:solidFill>
              </a:rPr>
              <a:t>  группа 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</a:rPr>
              <a:t>внесистемные единицы построенные из основных единиц системы не по десятичному принципу </a:t>
            </a:r>
            <a:r>
              <a:rPr lang="ru-RU" sz="4000" b="1" dirty="0">
                <a:solidFill>
                  <a:srgbClr val="0000FF"/>
                </a:solidFill>
              </a:rPr>
              <a:t> 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Время</a:t>
            </a:r>
            <a:r>
              <a:rPr lang="ru-RU" sz="2800" b="1" dirty="0"/>
              <a:t> – минута, час;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9512" y="2128431"/>
            <a:ext cx="849694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>
                <a:solidFill>
                  <a:srgbClr val="FF0000"/>
                </a:solidFill>
              </a:rPr>
              <a:t>III</a:t>
            </a:r>
            <a:r>
              <a:rPr lang="ru-RU" sz="3600" b="1" u="sng" dirty="0">
                <a:solidFill>
                  <a:srgbClr val="FF0000"/>
                </a:solidFill>
              </a:rPr>
              <a:t>  группа 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</a:rPr>
              <a:t>устаревшие национальные единицы</a:t>
            </a:r>
            <a:r>
              <a:rPr lang="ru-RU" sz="3600" b="1" dirty="0">
                <a:solidFill>
                  <a:srgbClr val="0000FF"/>
                </a:solidFill>
              </a:rPr>
              <a:t> 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Длина</a:t>
            </a:r>
            <a:r>
              <a:rPr lang="ru-RU" sz="2800" b="1" dirty="0"/>
              <a:t> – аршин, сажень, дюйм, фут;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Вес</a:t>
            </a:r>
            <a:r>
              <a:rPr lang="ru-RU" sz="2800" b="1" dirty="0"/>
              <a:t> – фунт;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Мощность</a:t>
            </a:r>
            <a:r>
              <a:rPr lang="ru-RU" sz="2800" b="1" dirty="0"/>
              <a:t> – лошадиная сила;</a:t>
            </a:r>
          </a:p>
        </p:txBody>
      </p:sp>
      <p:pic>
        <p:nvPicPr>
          <p:cNvPr id="13" name="Picture 2" descr="https://encrypted-tbn2.gstatic.com/images?q=tbn:ANd9GcQqbgtGoPMn_AgV4G3QcbldIjKuXGHI0bk2juf_3TlYvCLXWcHQ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4868" y="4700081"/>
            <a:ext cx="2431308" cy="2044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newfact.ru/uploads/posts/2011-05/1306059206_foot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2131" y="4005064"/>
            <a:ext cx="2689921" cy="261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8" descr="http://www.svadba-inform.ru/userfiles/foto_molodozh/cortezh/Lexus_GS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322" y="4700080"/>
            <a:ext cx="3310581" cy="2044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88132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763487" y="253092"/>
            <a:ext cx="828092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Система единиц </a:t>
            </a:r>
            <a:r>
              <a:rPr lang="ru-RU" sz="4400" b="1" dirty="0"/>
              <a:t>–</a:t>
            </a:r>
          </a:p>
          <a:p>
            <a:pPr algn="ctr"/>
            <a:r>
              <a:rPr lang="ru-RU" sz="4400" b="1" dirty="0"/>
              <a:t>это совокупность физических величин, образованная с принятыми принципами, когда одни величины принимают за независимые, а другие как функции независимых величин.</a:t>
            </a:r>
            <a:endParaRPr lang="ru-RU" sz="4400" b="1" dirty="0">
              <a:solidFill>
                <a:srgbClr val="0000FF"/>
              </a:solidFill>
            </a:endParaRPr>
          </a:p>
        </p:txBody>
      </p:sp>
      <p:pic>
        <p:nvPicPr>
          <p:cNvPr id="15" name="Picture 2" descr="http://fb.ru/misc/i/gallery/20599/46840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185" y="5085184"/>
            <a:ext cx="8695295" cy="17396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17724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15616" y="476672"/>
            <a:ext cx="694940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Независимые</a:t>
            </a:r>
          </a:p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физические величины</a:t>
            </a:r>
          </a:p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называют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60161" y="3717032"/>
            <a:ext cx="684076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Основными</a:t>
            </a:r>
          </a:p>
        </p:txBody>
      </p:sp>
    </p:spTree>
    <p:extLst>
      <p:ext uri="{BB962C8B-B14F-4D97-AF65-F5344CB8AC3E}">
        <p14:creationId xmlns:p14="http://schemas.microsoft.com/office/powerpoint/2010/main" val="1378265980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115616" y="476672"/>
            <a:ext cx="694940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</a:t>
            </a:r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ависимые</a:t>
            </a:r>
          </a:p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физические величины</a:t>
            </a:r>
          </a:p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называют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3717032"/>
            <a:ext cx="835292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Производными</a:t>
            </a:r>
          </a:p>
        </p:txBody>
      </p:sp>
    </p:spTree>
    <p:extLst>
      <p:ext uri="{BB962C8B-B14F-4D97-AF65-F5344CB8AC3E}">
        <p14:creationId xmlns:p14="http://schemas.microsoft.com/office/powerpoint/2010/main" val="211988945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Картинки по запросу старинные единицы измере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21292" y="882228"/>
            <a:ext cx="316132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ярд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198" y="914399"/>
            <a:ext cx="2796882" cy="334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54788" y="116631"/>
            <a:ext cx="66943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FF"/>
                </a:solidFill>
              </a:rPr>
              <a:t>Старинные единицы измерения</a:t>
            </a:r>
          </a:p>
        </p:txBody>
      </p:sp>
      <p:pic>
        <p:nvPicPr>
          <p:cNvPr id="2056" name="Picture 8" descr="Картинки по запросу пуд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9015" y="1136710"/>
            <a:ext cx="1905000" cy="2895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Похожее изображение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4685992"/>
            <a:ext cx="2414148" cy="183935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262541775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42932" y="404664"/>
            <a:ext cx="809478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Метрическая система мер</a:t>
            </a:r>
          </a:p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1791 г.</a:t>
            </a:r>
          </a:p>
        </p:txBody>
      </p:sp>
      <p:pic>
        <p:nvPicPr>
          <p:cNvPr id="4098" name="Picture 2" descr="https://img5.eadaily.com/r650x400/o/488/625f659bbce9648e2bdff83ffb3b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230237"/>
            <a:ext cx="4581525" cy="367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артинки по запросу франци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135217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69310" y="4692844"/>
            <a:ext cx="21739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1 метр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61037" y="5661248"/>
            <a:ext cx="41729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килограмм</a:t>
            </a:r>
          </a:p>
        </p:txBody>
      </p:sp>
    </p:spTree>
    <p:extLst>
      <p:ext uri="{BB962C8B-B14F-4D97-AF65-F5344CB8AC3E}">
        <p14:creationId xmlns:p14="http://schemas.microsoft.com/office/powerpoint/2010/main" val="2213850833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20432" y="5900669"/>
            <a:ext cx="22124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метр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5911194"/>
            <a:ext cx="41729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 килограмм</a:t>
            </a:r>
          </a:p>
        </p:txBody>
      </p:sp>
      <p:pic>
        <p:nvPicPr>
          <p:cNvPr id="2050" name="Picture 2" descr="Картинки по запросу метр часть меридиана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5614" y="548679"/>
            <a:ext cx="3630149" cy="5077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1 литр воды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600265"/>
            <a:ext cx="3630148" cy="5042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81332" y="3573016"/>
            <a:ext cx="17315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/>
              <a:t>1 литр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14381" y="4873727"/>
            <a:ext cx="159851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0000FF"/>
                </a:solidFill>
              </a:rPr>
              <a:t>t =4</a:t>
            </a:r>
            <a:r>
              <a:rPr lang="en-US" sz="4400" b="1" dirty="0">
                <a:solidFill>
                  <a:srgbClr val="0000FF"/>
                </a:solidFill>
                <a:sym typeface="Symbol"/>
              </a:rPr>
              <a:t>C</a:t>
            </a:r>
            <a:endParaRPr lang="ru-RU" sz="4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38065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393521"/>
            <a:ext cx="7363622" cy="4907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5661248"/>
            <a:ext cx="8568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</a:rPr>
              <a:t>Единственный сохранившийся с 1976 года публичный эталон метра в Париже на улице </a:t>
            </a:r>
            <a:r>
              <a:rPr lang="ru-RU" sz="2800" b="1" dirty="0" err="1">
                <a:solidFill>
                  <a:srgbClr val="0000FF"/>
                </a:solidFill>
              </a:rPr>
              <a:t>Вожирар</a:t>
            </a:r>
            <a:endParaRPr lang="ru-RU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379961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5000">
              <a:schemeClr val="bg1"/>
            </a:gs>
            <a:gs pos="96000">
              <a:schemeClr val="tx1">
                <a:lumMod val="50000"/>
                <a:lumOff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23528" y="332656"/>
            <a:ext cx="639386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Абсолютная система</a:t>
            </a:r>
          </a:p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единиц Гаусса</a:t>
            </a:r>
          </a:p>
          <a:p>
            <a:pPr algn="ctr"/>
            <a:r>
              <a:rPr lang="ru-RU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1832 г.</a:t>
            </a:r>
          </a:p>
        </p:txBody>
      </p:sp>
      <p:pic>
        <p:nvPicPr>
          <p:cNvPr id="8196" name="Picture 4" descr="Картинки по запросу гаусс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861048"/>
            <a:ext cx="4846037" cy="2463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92377" y="1935290"/>
            <a:ext cx="429957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</a:t>
            </a:r>
            <a:r>
              <a:rPr lang="ru-RU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иллиметр,</a:t>
            </a:r>
          </a:p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миллиграмм,</a:t>
            </a:r>
          </a:p>
          <a:p>
            <a:pPr algn="ctr"/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</a:t>
            </a:r>
            <a:r>
              <a:rPr lang="ru-RU" sz="54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екунда</a:t>
            </a: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.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53749" y="4800361"/>
            <a:ext cx="373820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00FF"/>
                </a:solidFill>
              </a:rPr>
              <a:t>Карл Фридрих Гаусс</a:t>
            </a:r>
          </a:p>
          <a:p>
            <a:pPr algn="ctr"/>
            <a:r>
              <a:rPr lang="ru-RU" sz="3200" b="1" dirty="0">
                <a:solidFill>
                  <a:srgbClr val="0000FF"/>
                </a:solidFill>
              </a:rPr>
              <a:t>1777-1855</a:t>
            </a:r>
          </a:p>
        </p:txBody>
      </p:sp>
    </p:spTree>
    <p:extLst>
      <p:ext uri="{BB962C8B-B14F-4D97-AF65-F5344CB8AC3E}">
        <p14:creationId xmlns:p14="http://schemas.microsoft.com/office/powerpoint/2010/main" val="4242000117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Animated_tipping_scal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1580460-E591-4A17-A43C-687B8EC4653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Animated_tipping_scales</Template>
  <TotalTime>0</TotalTime>
  <Words>401</Words>
  <Application>Microsoft Office PowerPoint</Application>
  <PresentationFormat>Экран (4:3)</PresentationFormat>
  <Paragraphs>123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Animated_tipping_scales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2015-01-12T15:33:59Z</dcterms:created>
  <dcterms:modified xsi:type="dcterms:W3CDTF">2026-06-15T06:29:15Z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TC019192419991</vt:lpwstr>
  </property>
</Properties>
</file>