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85" r:id="rId3"/>
    <p:sldId id="263" r:id="rId4"/>
    <p:sldId id="266" r:id="rId5"/>
    <p:sldId id="269" r:id="rId6"/>
    <p:sldId id="275" r:id="rId7"/>
    <p:sldId id="270" r:id="rId8"/>
    <p:sldId id="278" r:id="rId9"/>
    <p:sldId id="264" r:id="rId10"/>
    <p:sldId id="260" r:id="rId11"/>
    <p:sldId id="265" r:id="rId12"/>
    <p:sldId id="267" r:id="rId13"/>
    <p:sldId id="276" r:id="rId14"/>
    <p:sldId id="271" r:id="rId15"/>
    <p:sldId id="272" r:id="rId16"/>
    <p:sldId id="273" r:id="rId17"/>
    <p:sldId id="274" r:id="rId18"/>
    <p:sldId id="282" r:id="rId19"/>
    <p:sldId id="281" r:id="rId20"/>
    <p:sldId id="262" r:id="rId21"/>
    <p:sldId id="268" r:id="rId22"/>
    <p:sldId id="284" r:id="rId23"/>
    <p:sldId id="286" r:id="rId24"/>
    <p:sldId id="280" r:id="rId25"/>
    <p:sldId id="283" r:id="rId26"/>
    <p:sldId id="288" r:id="rId27"/>
    <p:sldId id="287" r:id="rId28"/>
    <p:sldId id="289" r:id="rId29"/>
    <p:sldId id="290" r:id="rId30"/>
    <p:sldId id="291" r:id="rId31"/>
    <p:sldId id="292" r:id="rId32"/>
    <p:sldId id="293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642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95192-4D3D-435E-89BD-79E0BB961C03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92F3-A5EB-4584-AFB9-96A934C95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95192-4D3D-435E-89BD-79E0BB961C03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92F3-A5EB-4584-AFB9-96A934C95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95192-4D3D-435E-89BD-79E0BB961C03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92F3-A5EB-4584-AFB9-96A934C95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95192-4D3D-435E-89BD-79E0BB961C03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92F3-A5EB-4584-AFB9-96A934C95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95192-4D3D-435E-89BD-79E0BB961C03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92F3-A5EB-4584-AFB9-96A934C95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95192-4D3D-435E-89BD-79E0BB961C03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92F3-A5EB-4584-AFB9-96A934C95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95192-4D3D-435E-89BD-79E0BB961C03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92F3-A5EB-4584-AFB9-96A934C95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95192-4D3D-435E-89BD-79E0BB961C03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92F3-A5EB-4584-AFB9-96A934C95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95192-4D3D-435E-89BD-79E0BB961C03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92F3-A5EB-4584-AFB9-96A934C95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95192-4D3D-435E-89BD-79E0BB961C03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92F3-A5EB-4584-AFB9-96A934C95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95192-4D3D-435E-89BD-79E0BB961C03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92F3-A5EB-4584-AFB9-96A934C95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95192-4D3D-435E-89BD-79E0BB961C03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E92F3-A5EB-4584-AFB9-96A934C95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ecomir.com.ua/images/super/radex_rd_1503.jpg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>
          <a:xfrm>
            <a:off x="214282" y="214290"/>
            <a:ext cx="8715436" cy="5911873"/>
          </a:xfrm>
        </p:spPr>
        <p:txBody>
          <a:bodyPr>
            <a:normAutofit/>
          </a:bodyPr>
          <a:lstStyle/>
          <a:p>
            <a:pPr algn="ctr" eaLnBrk="1" hangingPunct="1">
              <a:buNone/>
              <a:defRPr/>
            </a:pPr>
            <a:r>
              <a:rPr lang="ru-RU" sz="6000" b="1" dirty="0" smtClean="0">
                <a:ln w="57150">
                  <a:solidFill>
                    <a:srgbClr val="FF0000"/>
                  </a:solidFill>
                </a:ln>
                <a:solidFill>
                  <a:srgbClr val="FFFF00"/>
                </a:solidFill>
                <a:latin typeface="Comic Sans MS" pitchFamily="66" charset="0"/>
              </a:rPr>
              <a:t> Биологическое действие ионизирующих излучений</a:t>
            </a:r>
            <a:br>
              <a:rPr lang="ru-RU" sz="6000" b="1" dirty="0" smtClean="0">
                <a:ln w="57150">
                  <a:solidFill>
                    <a:srgbClr val="FF0000"/>
                  </a:solidFill>
                </a:ln>
                <a:solidFill>
                  <a:srgbClr val="FFFF00"/>
                </a:solidFill>
                <a:latin typeface="Comic Sans MS" pitchFamily="66" charset="0"/>
              </a:rPr>
            </a:br>
            <a:r>
              <a:rPr lang="ru-RU" sz="6000" b="1" i="1" dirty="0" smtClean="0">
                <a:ln w="57150">
                  <a:solidFill>
                    <a:srgbClr val="FF0000"/>
                  </a:solidFill>
                </a:ln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ru-RU" sz="6000" b="1" i="1" dirty="0" smtClean="0">
                <a:ln w="57150">
                  <a:solidFill>
                    <a:srgbClr val="FF0000"/>
                  </a:solidFill>
                </a:ln>
                <a:solidFill>
                  <a:srgbClr val="FFFF00"/>
                </a:solidFill>
                <a:latin typeface="Comic Sans MS" pitchFamily="66" charset="0"/>
              </a:rPr>
            </a:br>
            <a:endParaRPr lang="ru-RU" sz="6000" b="1" i="1" dirty="0" smtClean="0">
              <a:ln w="57150">
                <a:solidFill>
                  <a:srgbClr val="FF0000"/>
                </a:solidFill>
              </a:ln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128" y="4153834"/>
            <a:ext cx="3071834" cy="2694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683568" y="4509120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Группа АСУ1, КИП 1</a:t>
            </a:r>
          </a:p>
          <a:p>
            <a:r>
              <a:rPr lang="ru-RU" dirty="0" smtClean="0"/>
              <a:t>19.05-22.05</a:t>
            </a:r>
          </a:p>
          <a:p>
            <a:r>
              <a:rPr lang="ru-RU" dirty="0" smtClean="0"/>
              <a:t>Сделать конспект лекции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7" name="Picture 5" descr="Scan0008к"/>
          <p:cNvPicPr>
            <a:picLocks noChangeAspect="1" noChangeArrowheads="1"/>
          </p:cNvPicPr>
          <p:nvPr/>
        </p:nvPicPr>
        <p:blipFill>
          <a:blip r:embed="rId2"/>
          <a:srcRect l="5514" t="3137" r="8088" b="5706"/>
          <a:stretch>
            <a:fillRect/>
          </a:stretch>
        </p:blipFill>
        <p:spPr bwMode="auto">
          <a:xfrm>
            <a:off x="2356622" y="0"/>
            <a:ext cx="67873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0" y="5123743"/>
            <a:ext cx="3357554" cy="173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ru-RU" sz="3200" b="1" dirty="0">
                <a:solidFill>
                  <a:srgbClr val="000000"/>
                </a:solidFill>
                <a:latin typeface="Comic Sans MS" pitchFamily="66" charset="0"/>
              </a:rPr>
              <a:t>Природные и техногенные источники облучения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285860"/>
            <a:ext cx="19050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9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can0005"/>
          <p:cNvPicPr>
            <a:picLocks noChangeAspect="1" noChangeArrowheads="1"/>
          </p:cNvPicPr>
          <p:nvPr/>
        </p:nvPicPr>
        <p:blipFill>
          <a:blip r:embed="rId2"/>
          <a:srcRect l="9084" t="5563" r="6976" b="2998"/>
          <a:stretch>
            <a:fillRect/>
          </a:stretch>
        </p:blipFill>
        <p:spPr bwMode="auto">
          <a:xfrm>
            <a:off x="5143504" y="2357430"/>
            <a:ext cx="400049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9290" y="0"/>
            <a:ext cx="3214710" cy="235743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Природные источники радиации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929322" cy="671514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b="1" u="sng" dirty="0" smtClean="0"/>
              <a:t>Земная кора</a:t>
            </a:r>
            <a:r>
              <a:rPr lang="ru-RU" sz="2900" dirty="0" smtClean="0"/>
              <a:t>: в почве образуется газ радон, выходит в атмосферу, попадает в организм при дыхании (55%); ископаемые радиоактивные элементы вызывают внешнее облучение (8%).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b="1" u="sng" dirty="0" smtClean="0"/>
              <a:t>Космические лучи </a:t>
            </a:r>
            <a:r>
              <a:rPr lang="ru-RU" sz="2900" dirty="0" smtClean="0"/>
              <a:t>проходящие через атмосферу (8%).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Внутреннее облучение, обусловлено радиоактивностью </a:t>
            </a:r>
            <a:r>
              <a:rPr lang="ru-RU" sz="2900" b="1" u="sng" dirty="0" smtClean="0"/>
              <a:t>пищи, воды, воздуха</a:t>
            </a:r>
            <a:r>
              <a:rPr lang="ru-RU" sz="2900" dirty="0" smtClean="0"/>
              <a:t>,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попадающих в организм (11%)</a:t>
            </a:r>
            <a:endParaRPr lang="ru-RU" sz="2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3071802" cy="1643050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rgbClr val="0066CC"/>
                </a:solidFill>
              </a:rPr>
              <a:t>Газ радон</a:t>
            </a:r>
            <a:endParaRPr lang="ru-RU" sz="6000" b="1" i="1" dirty="0">
              <a:solidFill>
                <a:srgbClr val="0066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0"/>
            <a:ext cx="3571868" cy="6858000"/>
          </a:xfrm>
        </p:spPr>
        <p:txBody>
          <a:bodyPr/>
          <a:lstStyle/>
          <a:p>
            <a:r>
              <a:rPr lang="ru-RU" dirty="0" smtClean="0"/>
              <a:t>Радон – радиоактивный инертный газ. Радон скапливается в закрытых помещениях.</a:t>
            </a:r>
          </a:p>
          <a:p>
            <a:r>
              <a:rPr lang="ru-RU" dirty="0" smtClean="0"/>
              <a:t>Он с воздухом попадает в легкие и вызывает внутреннее облучение.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00282"/>
            <a:ext cx="6000760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0"/>
            <a:ext cx="2643206" cy="3183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9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431167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66CC"/>
                </a:solidFill>
              </a:rPr>
              <a:t>Естественный радиоактивный фон – необходимое условие эволюции на Земле. Вследствие мутаций происходит изменчивость и возникновение новых форм жизни.</a:t>
            </a:r>
            <a:endParaRPr lang="ru-RU" sz="3600" b="1" dirty="0">
              <a:solidFill>
                <a:srgbClr val="0066CC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0760" y="3143248"/>
            <a:ext cx="5272551" cy="3714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0" y="2571744"/>
            <a:ext cx="42862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5" y="5643578"/>
            <a:ext cx="3425293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Откуда грозит опасность?</a:t>
            </a:r>
            <a:endParaRPr lang="ru-RU" sz="54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585789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 Мощные радиоактивные излучения возникают от техногенных источников.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Одним из искусственных факторов являются действующие АЭС. При нормальной эксплуатации присутствуют: радиоактивные отходы, постоянные выбросы. При аварийных ситуациях: выбросы и сбросы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радиоактивных и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токсических отходов в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атмосферу, водоемы,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почву.</a:t>
            </a:r>
            <a:endParaRPr lang="ru-RU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48581" y="3714752"/>
            <a:ext cx="5095419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648337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Всего с момента начала эксплуатации АЭС в 14 странах мира произошло более 150 инцидентов и аварий различной степени сложности. Самые крупные из них:</a:t>
            </a:r>
          </a:p>
          <a:p>
            <a:pPr>
              <a:buNone/>
            </a:pPr>
            <a:endParaRPr lang="ru-RU" b="1" dirty="0" smtClean="0"/>
          </a:p>
          <a:p>
            <a:r>
              <a:rPr lang="ru-RU" b="1" dirty="0" smtClean="0"/>
              <a:t>В 1957г – в </a:t>
            </a:r>
            <a:r>
              <a:rPr lang="ru-RU" b="1" dirty="0" err="1" smtClean="0"/>
              <a:t>Уиндскейле</a:t>
            </a:r>
            <a:r>
              <a:rPr lang="ru-RU" b="1" dirty="0" smtClean="0"/>
              <a:t> (Англия)</a:t>
            </a:r>
          </a:p>
          <a:p>
            <a:r>
              <a:rPr lang="ru-RU" b="1" dirty="0" smtClean="0"/>
              <a:t>В1959г – в </a:t>
            </a:r>
            <a:r>
              <a:rPr lang="ru-RU" b="1" dirty="0" err="1" smtClean="0"/>
              <a:t>Санта-Сюзанне</a:t>
            </a:r>
            <a:r>
              <a:rPr lang="ru-RU" b="1" dirty="0" smtClean="0"/>
              <a:t> (США)</a:t>
            </a:r>
          </a:p>
          <a:p>
            <a:r>
              <a:rPr lang="ru-RU" b="1" dirty="0" smtClean="0"/>
              <a:t>В1961г – В </a:t>
            </a:r>
            <a:r>
              <a:rPr lang="ru-RU" b="1" dirty="0" err="1" smtClean="0"/>
              <a:t>Айдахо-Фолсе</a:t>
            </a:r>
            <a:r>
              <a:rPr lang="ru-RU" b="1" dirty="0" smtClean="0"/>
              <a:t> (США)</a:t>
            </a:r>
          </a:p>
          <a:p>
            <a:r>
              <a:rPr lang="ru-RU" b="1" dirty="0" smtClean="0"/>
              <a:t>В1979г – в </a:t>
            </a:r>
            <a:r>
              <a:rPr lang="ru-RU" b="1" dirty="0" err="1" smtClean="0"/>
              <a:t>Три-Майл-Айленд</a:t>
            </a:r>
            <a:r>
              <a:rPr lang="ru-RU" b="1" dirty="0" smtClean="0"/>
              <a:t> (США)</a:t>
            </a:r>
          </a:p>
          <a:p>
            <a:r>
              <a:rPr lang="ru-RU" b="1" dirty="0" smtClean="0"/>
              <a:t>1986 год –Чернобыльская катастрофа</a:t>
            </a:r>
          </a:p>
          <a:p>
            <a:r>
              <a:rPr lang="ru-RU" b="1" dirty="0" smtClean="0"/>
              <a:t>2011 год – </a:t>
            </a:r>
            <a:r>
              <a:rPr lang="ru-RU" b="1" dirty="0" err="1" smtClean="0"/>
              <a:t>Фукусима</a:t>
            </a:r>
            <a:r>
              <a:rPr lang="ru-RU" b="1" dirty="0" smtClean="0"/>
              <a:t> -1</a:t>
            </a:r>
          </a:p>
          <a:p>
            <a:endParaRPr lang="ru-RU" b="1" dirty="0"/>
          </a:p>
        </p:txBody>
      </p:sp>
      <p:pic>
        <p:nvPicPr>
          <p:cNvPr id="4" name="Picture 7" descr="Чернобыльская катастроф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42852"/>
            <a:ext cx="6000792" cy="6572296"/>
          </a:xfrm>
          <a:prstGeom prst="rect">
            <a:avLst/>
          </a:prstGeom>
          <a:noFill/>
          <a:ln w="76200">
            <a:solidFill>
              <a:srgbClr val="FF0000"/>
            </a:solidFill>
            <a:prstDash val="lgDash"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Авария на Фукусима-1</a:t>
            </a:r>
            <a:endParaRPr lang="ru-RU" sz="54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79049" y="1214422"/>
            <a:ext cx="4764951" cy="3596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429132"/>
            <a:ext cx="4307354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4643446"/>
            <a:ext cx="3927288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214422"/>
            <a:ext cx="445770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Радиационный фон во Владивостоке (26 апреля 2:52)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1" y="1428736"/>
            <a:ext cx="657229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955540"/>
            <a:ext cx="2858770" cy="1902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429256" cy="542931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Радиоактивные отходы </a:t>
            </a:r>
            <a:r>
              <a:rPr lang="ru-RU" sz="20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Отходы, содержащие радиоактивные изотопы химических элементов и не имеющие практической ценности. </a:t>
            </a:r>
            <a:br>
              <a:rPr lang="ru-RU" sz="32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Это ядерные материалы и радиоактивные вещества, дальнейшее использование которых не предусматривается.</a:t>
            </a:r>
            <a:endParaRPr lang="ru-RU" sz="3200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5" name="Содержимое 4" descr="67298.jpeg"/>
          <p:cNvPicPr>
            <a:picLocks noGrp="1" noChangeAspect="1"/>
          </p:cNvPicPr>
          <p:nvPr>
            <p:ph sz="half" idx="1"/>
          </p:nvPr>
        </p:nvPicPr>
        <p:blipFill>
          <a:blip r:embed="rId3" cstate="email"/>
          <a:stretch>
            <a:fillRect/>
          </a:stretch>
        </p:blipFill>
        <p:spPr>
          <a:xfrm>
            <a:off x="5290828" y="4000504"/>
            <a:ext cx="3853172" cy="2571768"/>
          </a:xfrm>
        </p:spPr>
      </p:pic>
      <p:pic>
        <p:nvPicPr>
          <p:cNvPr id="1026" name="Picture 2" descr="D:\сандзюк АЛЁНЫ\бух исследование\ФИЗИКА\0000hbyy.jpe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46167" y="1071546"/>
            <a:ext cx="3897833" cy="257176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357950" y="0"/>
            <a:ext cx="184127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ea typeface="+mj-ea"/>
                <a:cs typeface="Times New Roman" pitchFamily="18" charset="0"/>
              </a:rPr>
              <a:t>РАО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8929718" cy="60007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При работе с любым источником радиации необходимо принимать меры по радиационной защите людей, которые могут попасть в зону действия излучения.</a:t>
            </a:r>
            <a:br>
              <a:rPr lang="ru-RU" sz="36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Человек с помощью органов чувств не способен обнаружить  любые дозы радиоактивного излучения.</a:t>
            </a:r>
            <a:br>
              <a:rPr lang="ru-RU" sz="36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Для обнаружения ионизирующих излучений,  измерения их энергии и других свойств, применяются 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+mn-lt"/>
              </a:rPr>
            </a:br>
            <a:r>
              <a:rPr lang="ru-RU" sz="7200" dirty="0" smtClean="0">
                <a:solidFill>
                  <a:srgbClr val="FF0000"/>
                </a:solidFill>
                <a:latin typeface="+mn-lt"/>
              </a:rPr>
              <a:t>дозиметры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Picture 7" descr="Картинка 15 из 970">
            <a:hlinkClick r:id="rId2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0"/>
            <a:ext cx="509015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7300906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Вопросы для повторения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4744" y="1600200"/>
            <a:ext cx="5429256" cy="5043510"/>
          </a:xfrm>
        </p:spPr>
        <p:txBody>
          <a:bodyPr/>
          <a:lstStyle/>
          <a:p>
            <a:r>
              <a:rPr lang="ru-RU" b="1" dirty="0" smtClean="0"/>
              <a:t>Что такое радиоактивность?</a:t>
            </a:r>
          </a:p>
          <a:p>
            <a:pPr>
              <a:buNone/>
            </a:pPr>
            <a:endParaRPr lang="ru-RU" b="1" dirty="0" smtClean="0"/>
          </a:p>
          <a:p>
            <a:r>
              <a:rPr lang="ru-RU" b="1" dirty="0" smtClean="0"/>
              <a:t>Каков состав возникающего излучения?</a:t>
            </a:r>
          </a:p>
          <a:p>
            <a:pPr>
              <a:buNone/>
            </a:pPr>
            <a:endParaRPr lang="ru-RU" b="1" dirty="0" smtClean="0"/>
          </a:p>
          <a:p>
            <a:r>
              <a:rPr lang="ru-RU" b="1" dirty="0" smtClean="0"/>
              <a:t>Где применяется атомная энергия?</a:t>
            </a:r>
          </a:p>
          <a:p>
            <a:endParaRPr lang="ru-RU" b="1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357298"/>
            <a:ext cx="357190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285728"/>
            <a:ext cx="131380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7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0"/>
                            </p:stCondLst>
                            <p:childTnLst>
                              <p:par>
                                <p:cTn id="14" presetID="7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500"/>
                            </p:stCondLst>
                            <p:childTnLst>
                              <p:par>
                                <p:cTn id="19" presetID="7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8444"/>
            <a:ext cx="4214810" cy="5960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429124" y="1214422"/>
            <a:ext cx="47148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Основными способами защиты являются:</a:t>
            </a:r>
          </a:p>
          <a:p>
            <a:r>
              <a:rPr lang="ru-RU" sz="3200" b="1" dirty="0" smtClean="0"/>
              <a:t>1) защита расстоянием;</a:t>
            </a:r>
          </a:p>
          <a:p>
            <a:r>
              <a:rPr lang="ru-RU" sz="3200" b="1" dirty="0" smtClean="0"/>
              <a:t>2) защита временем;</a:t>
            </a:r>
          </a:p>
          <a:p>
            <a:r>
              <a:rPr lang="ru-RU" sz="3200" b="1" dirty="0" smtClean="0"/>
              <a:t>3) защита экранированием.</a:t>
            </a:r>
          </a:p>
        </p:txBody>
      </p:sp>
      <p:pic>
        <p:nvPicPr>
          <p:cNvPr id="7" name="Рисунок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5464985" y="3964775"/>
            <a:ext cx="2571747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643274" y="0"/>
            <a:ext cx="5500726" cy="100010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Как защититься?</a:t>
            </a:r>
            <a:endParaRPr kumimoji="0" lang="ru-RU" sz="5400" b="1" i="0" u="none" strike="noStrike" kern="1200" cap="none" spc="0" normalizeH="0" baseline="0" noProof="0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5762625"/>
            <a:ext cx="123825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8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08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Защита экранированием:</a:t>
            </a:r>
            <a:endParaRPr lang="ru-RU" sz="54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2786082"/>
          </a:xfrm>
        </p:spPr>
        <p:txBody>
          <a:bodyPr>
            <a:noAutofit/>
          </a:bodyPr>
          <a:lstStyle/>
          <a:p>
            <a:r>
              <a:rPr lang="ru-RU" sz="2300" b="1" dirty="0" smtClean="0"/>
              <a:t>от </a:t>
            </a:r>
            <a:r>
              <a:rPr lang="ru-RU" sz="2300" b="1" dirty="0" err="1" smtClean="0"/>
              <a:t>альфа-излучения</a:t>
            </a:r>
            <a:r>
              <a:rPr lang="ru-RU" sz="2300" b="1" dirty="0" smtClean="0"/>
              <a:t> — лист бумаги, резиновые перчатки, респиратор;</a:t>
            </a:r>
          </a:p>
          <a:p>
            <a:r>
              <a:rPr lang="ru-RU" sz="2300" b="1" dirty="0" smtClean="0"/>
              <a:t>от </a:t>
            </a:r>
            <a:r>
              <a:rPr lang="ru-RU" sz="2300" b="1" dirty="0" err="1" smtClean="0"/>
              <a:t>бета-излучения</a:t>
            </a:r>
            <a:r>
              <a:rPr lang="ru-RU" sz="2300" b="1" dirty="0" smtClean="0"/>
              <a:t> — плексиглас, тонкий слой алюминия, стекло, противогаз;</a:t>
            </a:r>
          </a:p>
          <a:p>
            <a:r>
              <a:rPr lang="ru-RU" sz="2300" b="1" dirty="0" smtClean="0"/>
              <a:t>от гамма-излучения — тяжёлые металлы (вольфрам, свинец, сталь, чугун и пр.);</a:t>
            </a:r>
          </a:p>
          <a:p>
            <a:r>
              <a:rPr lang="ru-RU" sz="2300" b="1" dirty="0" smtClean="0"/>
              <a:t>от нейтронов — вода, полиэтилен, другие полимеры;</a:t>
            </a:r>
          </a:p>
          <a:p>
            <a:r>
              <a:rPr lang="ru-RU" sz="2300" b="1" dirty="0" smtClean="0"/>
              <a:t>химические средства дезактивации.</a:t>
            </a:r>
          </a:p>
          <a:p>
            <a:endParaRPr lang="ru-RU" sz="2300" b="1" dirty="0"/>
          </a:p>
        </p:txBody>
      </p:sp>
      <p:pic>
        <p:nvPicPr>
          <p:cNvPr id="7" name="Picture 5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143380"/>
            <a:ext cx="9144000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14348" y="4143380"/>
            <a:ext cx="7848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>
                <a:solidFill>
                  <a:srgbClr val="000000"/>
                </a:solidFill>
                <a:latin typeface="Comic Sans MS" pitchFamily="66" charset="0"/>
              </a:rPr>
              <a:t>Проникающая способность излучений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74638"/>
            <a:ext cx="7043758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Применение излучения в медицине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43050"/>
            <a:ext cx="8401080" cy="3554419"/>
          </a:xfrm>
        </p:spPr>
        <p:txBody>
          <a:bodyPr/>
          <a:lstStyle/>
          <a:p>
            <a:r>
              <a:rPr lang="ru-RU" b="1" dirty="0" smtClean="0"/>
              <a:t>Радиоактивные излучения применяются для лечения рака. Так как раковые клетки быстро делятся, излучение поражает их в первую очередь. </a:t>
            </a:r>
            <a:endParaRPr lang="ru-RU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r="13915" b="4348"/>
          <a:stretch>
            <a:fillRect/>
          </a:stretch>
        </p:blipFill>
        <p:spPr bwMode="auto">
          <a:xfrm>
            <a:off x="0" y="0"/>
            <a:ext cx="157160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4786" y="3500438"/>
            <a:ext cx="5179214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86256"/>
            <a:ext cx="3886767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649" y="2071678"/>
            <a:ext cx="8483351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85720" y="357166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Установка для лечения рака головного мозга «Гамма-нож»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428736"/>
            <a:ext cx="2857488" cy="2390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Times New Roman" pitchFamily="18" charset="0"/>
              </a:rPr>
              <a:t>Вопросы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1000109"/>
            <a:ext cx="8643998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4572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Что такое доза излучения?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4572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Чему  равен естественный фон радиации?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457200" algn="l"/>
              </a:tabLst>
            </a:pPr>
            <a:r>
              <a:rPr lang="ru-RU" sz="3200" b="1" dirty="0" smtClean="0">
                <a:ea typeface="Times New Roman" pitchFamily="18" charset="0"/>
                <a:cs typeface="Times New Roman" pitchFamily="18" charset="0"/>
              </a:rPr>
              <a:t>Какой вид излучения особенно опасен для живых организмов?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4572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Какие органы поражаются радиоактивными излучениями в первую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очередь?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457200" algn="l"/>
              </a:tabLst>
            </a:pPr>
            <a:r>
              <a:rPr lang="ru-RU" sz="3200" b="1" dirty="0" smtClean="0">
                <a:ea typeface="Times New Roman" pitchFamily="18" charset="0"/>
                <a:cs typeface="Times New Roman" pitchFamily="18" charset="0"/>
              </a:rPr>
              <a:t>С помощью какого прибора можно зарегистрировать величину радиоактивного излучения?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457200" algn="l"/>
              </a:tabLst>
            </a:pP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Перечислить основные методы защиты от радиоактивных излучений.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шибки прошлых лет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3447415" cy="5717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29058" y="785794"/>
            <a:ext cx="4572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После открытия радиоактивности на рынке появилось множество новых товаров с волшебными свойствами: с радием выпускалось мороженое, чай, губная помада, зубная паста, кремы для волос, соли для ванн, костюмы, светящиеся в темноте…</a:t>
            </a:r>
            <a:endParaRPr lang="ru-RU" sz="32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500398" y="0"/>
            <a:ext cx="5643602" cy="92867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Опасные ошибки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Ошибки прошлых лет"/>
          <p:cNvPicPr>
            <a:picLocks noGrp="1"/>
          </p:cNvPicPr>
          <p:nvPr>
            <p:ph idx="1"/>
          </p:nvPr>
        </p:nvPicPr>
        <p:blipFill>
          <a:blip r:embed="rId2"/>
          <a:srcRect r="3750"/>
          <a:stretch>
            <a:fillRect/>
          </a:stretch>
        </p:blipFill>
        <p:spPr bwMode="auto">
          <a:xfrm>
            <a:off x="500034" y="1500174"/>
            <a:ext cx="442915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214290"/>
            <a:ext cx="55006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Радиоактивный шоколад - Германия /1931-1936/ с омолаживающим эффектом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6" name="Рисунок 5" descr="Ошибки прошлых лет"/>
          <p:cNvPicPr/>
          <p:nvPr/>
        </p:nvPicPr>
        <p:blipFill>
          <a:blip r:embed="rId3"/>
          <a:srcRect l="16518" r="18192" b="1271"/>
          <a:stretch>
            <a:fillRect/>
          </a:stretch>
        </p:blipFill>
        <p:spPr bwMode="auto">
          <a:xfrm>
            <a:off x="6357950" y="0"/>
            <a:ext cx="2786050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714612" y="4000504"/>
            <a:ext cx="36433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/>
              <a:t>Radhitor</a:t>
            </a:r>
            <a:r>
              <a:rPr lang="ru-RU" sz="2400" b="1" dirty="0" smtClean="0"/>
              <a:t> - средство для лечения желудка, психических заболеваний</a:t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5103674"/>
            <a:ext cx="67865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Американский бизнесмен </a:t>
            </a:r>
            <a:r>
              <a:rPr lang="ru-RU" sz="2400" b="1" dirty="0" err="1" smtClean="0"/>
              <a:t>Байерс</a:t>
            </a:r>
            <a:r>
              <a:rPr lang="ru-RU" sz="2400" b="1" dirty="0" smtClean="0"/>
              <a:t>, выпивавший по одному пузырьку в день в течение четырех лет, умирает от рака челюсти, /почти полный распад лицевых костей</a:t>
            </a:r>
            <a:br>
              <a:rPr lang="ru-RU" sz="2400" b="1" dirty="0" smtClean="0"/>
            </a:br>
            <a:endParaRPr lang="ru-RU" sz="24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500570"/>
            <a:ext cx="2261141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Стрелка вправо 9"/>
          <p:cNvSpPr/>
          <p:nvPr/>
        </p:nvSpPr>
        <p:spPr>
          <a:xfrm rot="18675291">
            <a:off x="5343186" y="3239601"/>
            <a:ext cx="1256861" cy="530486"/>
          </a:xfrm>
          <a:prstGeom prst="rightArrow">
            <a:avLst>
              <a:gd name="adj1" fmla="val 50000"/>
              <a:gd name="adj2" fmla="val 67273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шибки прошлых лет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85728"/>
            <a:ext cx="4256405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42844" y="285728"/>
            <a:ext cx="442915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В начале 1930-х во Франции запущен косметический бренд </a:t>
            </a:r>
            <a:r>
              <a:rPr lang="ru-RU" sz="3200" b="1" dirty="0" err="1" smtClean="0"/>
              <a:t>Tho</a:t>
            </a:r>
            <a:r>
              <a:rPr lang="ru-RU" sz="3200" b="1" dirty="0" smtClean="0"/>
              <a:t>-</a:t>
            </a:r>
            <a:r>
              <a:rPr lang="en-US" sz="3200" b="1" dirty="0" smtClean="0"/>
              <a:t>r</a:t>
            </a:r>
            <a:r>
              <a:rPr lang="ru-RU" sz="3200" b="1" dirty="0" err="1" smtClean="0"/>
              <a:t>adia</a:t>
            </a:r>
            <a:r>
              <a:rPr lang="ru-RU" sz="3200" b="1" dirty="0" smtClean="0"/>
              <a:t>, фармацевтика, косметика и парфюмерия.</a:t>
            </a:r>
            <a:br>
              <a:rPr lang="ru-RU" sz="3200" b="1" dirty="0" smtClean="0"/>
            </a:br>
            <a:r>
              <a:rPr lang="ru-RU" sz="3200" b="1" dirty="0" smtClean="0"/>
              <a:t>Крем на основе тория и радия имел большой успех в Париже,</a:t>
            </a:r>
            <a:br>
              <a:rPr lang="ru-RU" sz="3200" b="1" dirty="0" smtClean="0"/>
            </a:br>
            <a:r>
              <a:rPr lang="ru-RU" sz="3200" b="1" dirty="0" smtClean="0"/>
              <a:t>многообещающие лечебных свойства и красота.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шибки прошлых лет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57166"/>
            <a:ext cx="714380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4282" y="3786190"/>
            <a:ext cx="864399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Немецкая радиоактивная зубная паста </a:t>
            </a:r>
            <a:r>
              <a:rPr lang="ru-RU" sz="3200" b="1" dirty="0" err="1" smtClean="0"/>
              <a:t>Doramad</a:t>
            </a:r>
            <a:r>
              <a:rPr lang="ru-RU" sz="3200" b="1" dirty="0" smtClean="0"/>
              <a:t> "Ее радиоактивное излучение защищает зубы и десны. Новая энергия для вас, уничтожение бактерий в полости рта... А также нежно отбеливает эмаль зубов"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00010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54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Воздействие на вещество</a:t>
            </a:r>
            <a:endParaRPr lang="ru-RU" sz="54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285720" y="928670"/>
            <a:ext cx="8229600" cy="2286016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Основные свойства: радиоактивное излучение, проходя через живую ткань, ионизирует атомы, действие излучения суммируется, каждый организм по-разному реагирует на излучение. 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78273" y="2928934"/>
            <a:ext cx="2865728" cy="3929066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14282" y="3429000"/>
            <a:ext cx="600079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28575">
                  <a:solidFill>
                    <a:srgbClr val="7030A0"/>
                  </a:solidFill>
                </a:ln>
                <a:solidFill>
                  <a:srgbClr val="C00000"/>
                </a:solidFill>
              </a:rPr>
              <a:t>Действие на живые организмы радиоактивного излучения до конца еще не известно.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шибки прошлых лет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428604"/>
            <a:ext cx="5717540" cy="4088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000232" y="4929198"/>
            <a:ext cx="5000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Радиоактивные сигареты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диоактивный переключатель (тумблер)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357190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143372" y="642918"/>
            <a:ext cx="485778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Переключатель со светящимся в темноте тумблером, кончик которого покрашен </a:t>
            </a:r>
            <a:r>
              <a:rPr lang="ru-RU" sz="3200" b="1" dirty="0" err="1" smtClean="0"/>
              <a:t>светосоставом</a:t>
            </a:r>
            <a:r>
              <a:rPr lang="ru-RU" sz="3200" b="1" dirty="0" smtClean="0"/>
              <a:t> постоянного действия на основе солей радия. Мощность дозы при измерениях «в упор» - около 2 </a:t>
            </a:r>
            <a:r>
              <a:rPr lang="ru-RU" sz="3200" b="1" dirty="0" err="1" smtClean="0"/>
              <a:t>миллиРентген</a:t>
            </a:r>
            <a:r>
              <a:rPr lang="ru-RU" sz="3200" b="1" dirty="0" smtClean="0"/>
              <a:t>/час.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виационные часы АЧС с радиоактивным циферблатом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57298"/>
            <a:ext cx="3596343" cy="3670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14810" y="1071546"/>
            <a:ext cx="457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Часы с циферблатом и стрелками выпуска до 1962 г., флуоресцирующими благодаря радиоактивной краске. Мощность дозы вблизи часов около 300 </a:t>
            </a:r>
            <a:r>
              <a:rPr lang="ru-RU" sz="3200" b="1" dirty="0" err="1" smtClean="0"/>
              <a:t>микроРентген</a:t>
            </a:r>
            <a:r>
              <a:rPr lang="ru-RU" sz="3200" b="1" dirty="0" smtClean="0"/>
              <a:t>/час.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86874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54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Доза поглощенного излучения</a:t>
            </a:r>
            <a:endParaRPr lang="ru-RU" sz="54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500034" y="2000240"/>
            <a:ext cx="8229600" cy="4525963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b="1" dirty="0" smtClean="0"/>
              <a:t>- это отношение энергии излучения </a:t>
            </a:r>
            <a:r>
              <a:rPr lang="ru-RU" b="1" dirty="0" err="1" smtClean="0"/>
              <a:t>Еизл</a:t>
            </a:r>
            <a:r>
              <a:rPr lang="ru-RU" b="1" dirty="0" smtClean="0"/>
              <a:t>, поглощенной телом, к его массе </a:t>
            </a:r>
            <a:r>
              <a:rPr lang="en-US" b="1" dirty="0" smtClean="0"/>
              <a:t>m</a:t>
            </a:r>
            <a:r>
              <a:rPr lang="ru-RU" b="1" dirty="0" smtClean="0"/>
              <a:t>: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ru-RU" b="1" dirty="0" smtClean="0"/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b="1" dirty="0" smtClean="0"/>
              <a:t>D=</a:t>
            </a:r>
            <a:r>
              <a:rPr lang="en-US" b="1" dirty="0" smtClean="0"/>
              <a:t>E</a:t>
            </a:r>
            <a:r>
              <a:rPr lang="ru-RU" sz="2000" b="1" dirty="0" err="1" smtClean="0"/>
              <a:t>изл</a:t>
            </a:r>
            <a:r>
              <a:rPr lang="ru-RU" b="1" dirty="0" smtClean="0"/>
              <a:t>/</a:t>
            </a:r>
            <a:r>
              <a:rPr lang="en-US" b="1" dirty="0" smtClean="0"/>
              <a:t>m</a:t>
            </a:r>
            <a:endParaRPr lang="ru-RU" b="1" dirty="0" smtClean="0"/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ru-RU" b="1" dirty="0" smtClean="0"/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b="1" dirty="0" smtClean="0"/>
              <a:t>Единица поглощенного излучения – 1 Грей (1Гр)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b="1" dirty="0" smtClean="0"/>
              <a:t>1Гр = 1Дж/1кг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ru-RU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357554" y="3286124"/>
            <a:ext cx="2438400" cy="914400"/>
          </a:xfrm>
          <a:prstGeom prst="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1248099" cy="1085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9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Коэффициент качества ионизирующего излучения</a:t>
            </a:r>
            <a:endParaRPr lang="ru-RU" sz="48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/>
              <a:t>Разные виды излучений оказывают неодинаковый биологический эффект, который характеризуется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b="1" u="sng" dirty="0" smtClean="0">
                <a:solidFill>
                  <a:srgbClr val="FF0000"/>
                </a:solidFill>
              </a:rPr>
              <a:t>коэффициентом качества</a:t>
            </a:r>
            <a:endParaRPr lang="ru-RU" b="1" dirty="0" smtClean="0"/>
          </a:p>
          <a:p>
            <a:pPr marL="0" indent="0" algn="ctr">
              <a:spcBef>
                <a:spcPts val="0"/>
              </a:spcBef>
              <a:buNone/>
            </a:pPr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3929066"/>
          <a:ext cx="9144002" cy="2010736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8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36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1936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 err="1" smtClean="0"/>
                        <a:t>Ионизиру-ющее</a:t>
                      </a:r>
                      <a:r>
                        <a:rPr lang="ru-RU" sz="1800" dirty="0" smtClean="0"/>
                        <a:t> излучение</a:t>
                      </a:r>
                      <a:endParaRPr lang="ru-RU" sz="18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Рентгенов-</a:t>
                      </a:r>
                    </a:p>
                    <a:p>
                      <a:pPr algn="ctr"/>
                      <a:r>
                        <a:rPr lang="ru-RU" sz="1800" dirty="0" err="1" smtClean="0"/>
                        <a:t>ское</a:t>
                      </a:r>
                      <a:r>
                        <a:rPr lang="ru-RU" sz="1800" baseline="0" dirty="0" smtClean="0"/>
                        <a:t>  излучение, </a:t>
                      </a:r>
                      <a:r>
                        <a:rPr lang="el-GR" sz="1800" baseline="0" dirty="0" smtClean="0"/>
                        <a:t>γ</a:t>
                      </a:r>
                      <a:r>
                        <a:rPr lang="ru-RU" sz="1800" baseline="0" dirty="0" smtClean="0"/>
                        <a:t>-лучи</a:t>
                      </a:r>
                      <a:endParaRPr lang="ru-RU" sz="18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Электроны е¯</a:t>
                      </a:r>
                      <a:endParaRPr lang="ru-RU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нейтроны</a:t>
                      </a:r>
                      <a:endParaRPr lang="ru-RU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1800" dirty="0" smtClean="0"/>
                    </a:p>
                    <a:p>
                      <a:pPr algn="ctr"/>
                      <a:r>
                        <a:rPr lang="ru-RU" sz="1800" dirty="0" smtClean="0"/>
                        <a:t>протоны</a:t>
                      </a:r>
                      <a:endParaRPr lang="ru-RU" sz="18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1800" dirty="0" smtClean="0"/>
                    </a:p>
                    <a:p>
                      <a:pPr algn="ctr"/>
                      <a:r>
                        <a:rPr lang="el-GR" sz="1800" dirty="0" smtClean="0"/>
                        <a:t>α</a:t>
                      </a:r>
                      <a:r>
                        <a:rPr lang="ru-RU" sz="1800" dirty="0" smtClean="0"/>
                        <a:t>-частицы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68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медленные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быстрые</a:t>
                      </a:r>
                      <a:endParaRPr lang="ru-RU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93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k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1-1,5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3-5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10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10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20</a:t>
                      </a:r>
                      <a:endParaRPr lang="ru-RU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Эквивалентная доза поглощенного излучения</a:t>
            </a:r>
            <a:endParaRPr lang="ru-RU" sz="54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86874" cy="5114948"/>
          </a:xfrm>
        </p:spPr>
        <p:txBody>
          <a:bodyPr/>
          <a:lstStyle/>
          <a:p>
            <a:pPr>
              <a:buFontTx/>
              <a:buChar char="-"/>
            </a:pPr>
            <a:r>
              <a:rPr lang="ru-RU" b="1" dirty="0" smtClean="0"/>
              <a:t>произведение дозы поглощенного излучения на коэффициент качества:</a:t>
            </a:r>
          </a:p>
          <a:p>
            <a:pPr algn="ctr">
              <a:buNone/>
            </a:pPr>
            <a:r>
              <a:rPr lang="ru-RU" sz="4000" b="1" dirty="0" smtClean="0"/>
              <a:t>Н = </a:t>
            </a:r>
            <a:r>
              <a:rPr lang="en-US" sz="4000" b="1" dirty="0" err="1" smtClean="0"/>
              <a:t>D·k</a:t>
            </a:r>
            <a:endParaRPr lang="ru-RU" sz="4000" b="1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/>
              <a:t>Единица эквивалентной дозы – 1 </a:t>
            </a:r>
            <a:r>
              <a:rPr lang="ru-RU" b="1" dirty="0" err="1" smtClean="0"/>
              <a:t>зиверт</a:t>
            </a:r>
            <a:r>
              <a:rPr lang="ru-RU" b="1" dirty="0" smtClean="0"/>
              <a:t> (1  Зв).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4103358"/>
          <a:ext cx="8572560" cy="2754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4881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Допустимая доза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&lt;0,25 Гр</a:t>
                      </a:r>
                      <a:endParaRPr lang="ru-R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Доза, вызывающая</a:t>
                      </a:r>
                      <a:r>
                        <a:rPr lang="ru-RU" sz="2800" b="1" baseline="0" dirty="0" smtClean="0"/>
                        <a:t> лучевую болезнь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1-6 Гр</a:t>
                      </a:r>
                      <a:endParaRPr lang="ru-R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4881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Смертельная доза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6-10 Гр</a:t>
                      </a:r>
                      <a:endParaRPr lang="ru-R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14744" y="2643182"/>
            <a:ext cx="1785950" cy="8572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Степень воздействия на органы</a:t>
            </a:r>
            <a:endParaRPr lang="ru-RU" sz="54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71802" y="1428736"/>
            <a:ext cx="6072198" cy="521495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При воздействии на человека в первую очередь повреждается костный мозг (нарушается процесс образования крови). </a:t>
            </a:r>
            <a:endParaRPr lang="ru-RU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2855559" cy="2152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0" y="3500438"/>
            <a:ext cx="86439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Затем наступает повреждение </a:t>
            </a:r>
          </a:p>
          <a:p>
            <a:r>
              <a:rPr lang="ru-RU" sz="3200" b="1" dirty="0" smtClean="0"/>
              <a:t>клеток пищеварительного тракта, </a:t>
            </a:r>
          </a:p>
          <a:p>
            <a:r>
              <a:rPr lang="ru-RU" sz="3200" b="1" dirty="0" smtClean="0"/>
              <a:t>печень, щитовидная железа и др. </a:t>
            </a:r>
          </a:p>
          <a:p>
            <a:r>
              <a:rPr lang="ru-RU" sz="3200" b="1" dirty="0" smtClean="0"/>
              <a:t>Сильное влияние радиация </a:t>
            </a:r>
          </a:p>
          <a:p>
            <a:r>
              <a:rPr lang="ru-RU" sz="3200" b="1" dirty="0" smtClean="0"/>
              <a:t>оказывает на наследственность</a:t>
            </a:r>
          </a:p>
          <a:p>
            <a:r>
              <a:rPr lang="ru-RU" sz="3200" b="1" dirty="0" smtClean="0"/>
              <a:t> и состояние генов.</a:t>
            </a:r>
            <a:endParaRPr lang="ru-RU" sz="3200" b="1" dirty="0"/>
          </a:p>
        </p:txBody>
      </p:sp>
      <p:pic>
        <p:nvPicPr>
          <p:cNvPr id="6" name="Picture 4" descr="D:\сандзюк АЛЁНЫ\бух исследование\ФИЗИКА\eb3c93aa8ce486411fd43103e9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3357562"/>
            <a:ext cx="2714612" cy="2021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5" descr="0003661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5008" y="5136765"/>
            <a:ext cx="2571768" cy="1721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715436" cy="635798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В силу того, что при радиоактивном облучении биологическая поражаемость органов тела человека или отдельных систем организма неодинакова, их делят на группы: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>I (наиболее уязвимая) </a:t>
            </a:r>
            <a:r>
              <a:rPr lang="ru-RU" sz="3200" b="1" dirty="0" smtClean="0">
                <a:solidFill>
                  <a:schemeClr val="tx1"/>
                </a:solidFill>
              </a:rPr>
              <a:t>— красный костный мозг (кроветворная система);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>II </a:t>
            </a:r>
            <a:r>
              <a:rPr lang="ru-RU" sz="3200" b="1" dirty="0" smtClean="0">
                <a:solidFill>
                  <a:schemeClr val="tx1"/>
                </a:solidFill>
              </a:rPr>
              <a:t>— хрусталик глаза, щитовидная железа (эндокринная система), печень, почки, легкие, мышцы, жировая ткань, селезенка, желудочно-кишечный тракт, органы размножения;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>III</a:t>
            </a:r>
            <a:r>
              <a:rPr lang="ru-RU" sz="3200" b="1" dirty="0" smtClean="0">
                <a:solidFill>
                  <a:schemeClr val="tx1"/>
                </a:solidFill>
              </a:rPr>
              <a:t>— кожный покров, костная ткань, кисти, предплечья, стопы и голени.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14300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Естественный радиоактивный фон</a:t>
            </a:r>
            <a:endParaRPr lang="ru-RU" sz="54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/>
              <a:t>Радиоактивный фон создается природными и искусственными источниками.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/>
              <a:t>Среднее значение эквивалентной дозы поглощенного излучения, обусловленной естественным радиоактивным фоном, составляет </a:t>
            </a:r>
            <a:r>
              <a:rPr lang="ru-RU" sz="4000" b="1" u="sng" dirty="0" smtClean="0"/>
              <a:t>0,002 Зв в год</a:t>
            </a:r>
            <a:r>
              <a:rPr lang="ru-RU" b="1" dirty="0" smtClean="0"/>
              <a:t>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3132" y="4643446"/>
            <a:ext cx="3267375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65075" y="4786322"/>
            <a:ext cx="2845438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643446"/>
            <a:ext cx="2857488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8" presetClass="entr" presetSubtype="16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0"/>
                            </p:stCondLst>
                            <p:childTnLst>
                              <p:par>
                                <p:cTn id="18" presetID="8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8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855</Words>
  <Application>Microsoft Office PowerPoint</Application>
  <PresentationFormat>Экран (4:3)</PresentationFormat>
  <Paragraphs>126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Вопросы для повторения</vt:lpstr>
      <vt:lpstr>Воздействие на вещество</vt:lpstr>
      <vt:lpstr>Доза поглощенного излучения</vt:lpstr>
      <vt:lpstr>Коэффициент качества ионизирующего излучения</vt:lpstr>
      <vt:lpstr>Эквивалентная доза поглощенного излучения</vt:lpstr>
      <vt:lpstr>Степень воздействия на органы</vt:lpstr>
      <vt:lpstr>В силу того, что при радиоактивном облучении биологическая поражаемость органов тела человека или отдельных систем организма неодинакова, их делят на группы: I (наиболее уязвимая) — красный костный мозг (кроветворная система); II — хрусталик глаза, щитовидная железа (эндокринная система), печень, почки, легкие, мышцы, жировая ткань, селезенка, желудочно-кишечный тракт, органы размножения; III— кожный покров, костная ткань, кисти, предплечья, стопы и голени. </vt:lpstr>
      <vt:lpstr>Естественный радиоактивный фон</vt:lpstr>
      <vt:lpstr>Презентация PowerPoint</vt:lpstr>
      <vt:lpstr>Природные источники радиации</vt:lpstr>
      <vt:lpstr>Газ радон</vt:lpstr>
      <vt:lpstr>Презентация PowerPoint</vt:lpstr>
      <vt:lpstr>Откуда грозит опасность?</vt:lpstr>
      <vt:lpstr>Презентация PowerPoint</vt:lpstr>
      <vt:lpstr>Авария на Фукусима-1</vt:lpstr>
      <vt:lpstr>Радиационный фон во Владивостоке (26 апреля 2:52) </vt:lpstr>
      <vt:lpstr>Радиоактивные отходы  Отходы, содержащие радиоактивные изотопы химических элементов и не имеющие практической ценности.  Это ядерные материалы и радиоактивные вещества, дальнейшее использование которых не предусматривается.</vt:lpstr>
      <vt:lpstr>При работе с любым источником радиации необходимо принимать меры по радиационной защите людей, которые могут попасть в зону действия излучения. Человек с помощью органов чувств не способен обнаружить  любые дозы радиоактивного излучения. Для обнаружения ионизирующих излучений,  измерения их энергии и других свойств, применяются  дозиметры</vt:lpstr>
      <vt:lpstr>Презентация PowerPoint</vt:lpstr>
      <vt:lpstr>Защита экранированием:</vt:lpstr>
      <vt:lpstr>Применение излучения в медицине</vt:lpstr>
      <vt:lpstr>Презентация PowerPoint</vt:lpstr>
      <vt:lpstr>Вопросы</vt:lpstr>
      <vt:lpstr>Спасибо за внимание!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Dell</cp:lastModifiedBy>
  <cp:revision>106</cp:revision>
  <dcterms:created xsi:type="dcterms:W3CDTF">2011-04-12T19:43:27Z</dcterms:created>
  <dcterms:modified xsi:type="dcterms:W3CDTF">2026-05-21T21:22:50Z</dcterms:modified>
</cp:coreProperties>
</file>